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6"/>
  </p:notesMasterIdLst>
  <p:handoutMasterIdLst>
    <p:handoutMasterId r:id="rId87"/>
  </p:handoutMasterIdLst>
  <p:sldIdLst>
    <p:sldId id="595" r:id="rId2"/>
    <p:sldId id="737" r:id="rId3"/>
    <p:sldId id="765" r:id="rId4"/>
    <p:sldId id="738" r:id="rId5"/>
    <p:sldId id="741" r:id="rId6"/>
    <p:sldId id="743" r:id="rId7"/>
    <p:sldId id="742" r:id="rId8"/>
    <p:sldId id="744" r:id="rId9"/>
    <p:sldId id="745" r:id="rId10"/>
    <p:sldId id="746" r:id="rId11"/>
    <p:sldId id="747" r:id="rId12"/>
    <p:sldId id="758" r:id="rId13"/>
    <p:sldId id="766" r:id="rId14"/>
    <p:sldId id="602" r:id="rId15"/>
    <p:sldId id="596" r:id="rId16"/>
    <p:sldId id="604" r:id="rId17"/>
    <p:sldId id="605" r:id="rId18"/>
    <p:sldId id="749" r:id="rId19"/>
    <p:sldId id="767" r:id="rId20"/>
    <p:sldId id="750" r:id="rId21"/>
    <p:sldId id="608" r:id="rId22"/>
    <p:sldId id="722" r:id="rId23"/>
    <p:sldId id="823" r:id="rId24"/>
    <p:sldId id="732" r:id="rId25"/>
    <p:sldId id="769" r:id="rId26"/>
    <p:sldId id="770" r:id="rId27"/>
    <p:sldId id="771" r:id="rId28"/>
    <p:sldId id="788" r:id="rId29"/>
    <p:sldId id="754" r:id="rId30"/>
    <p:sldId id="794" r:id="rId31"/>
    <p:sldId id="776" r:id="rId32"/>
    <p:sldId id="795" r:id="rId33"/>
    <p:sldId id="796" r:id="rId34"/>
    <p:sldId id="777" r:id="rId35"/>
    <p:sldId id="778" r:id="rId36"/>
    <p:sldId id="779" r:id="rId37"/>
    <p:sldId id="797" r:id="rId38"/>
    <p:sldId id="798" r:id="rId39"/>
    <p:sldId id="782" r:id="rId40"/>
    <p:sldId id="783" r:id="rId41"/>
    <p:sldId id="784" r:id="rId42"/>
    <p:sldId id="799" r:id="rId43"/>
    <p:sldId id="800" r:id="rId44"/>
    <p:sldId id="785" r:id="rId45"/>
    <p:sldId id="786" r:id="rId46"/>
    <p:sldId id="787" r:id="rId47"/>
    <p:sldId id="789" r:id="rId48"/>
    <p:sldId id="790" r:id="rId49"/>
    <p:sldId id="791" r:id="rId50"/>
    <p:sldId id="801" r:id="rId51"/>
    <p:sldId id="772" r:id="rId52"/>
    <p:sldId id="793" r:id="rId53"/>
    <p:sldId id="773" r:id="rId54"/>
    <p:sldId id="756" r:id="rId55"/>
    <p:sldId id="803" r:id="rId56"/>
    <p:sldId id="804" r:id="rId57"/>
    <p:sldId id="824" r:id="rId58"/>
    <p:sldId id="825" r:id="rId59"/>
    <p:sldId id="805" r:id="rId60"/>
    <p:sldId id="806" r:id="rId61"/>
    <p:sldId id="807" r:id="rId62"/>
    <p:sldId id="808" r:id="rId63"/>
    <p:sldId id="809" r:id="rId64"/>
    <p:sldId id="810" r:id="rId65"/>
    <p:sldId id="811" r:id="rId66"/>
    <p:sldId id="812" r:id="rId67"/>
    <p:sldId id="813" r:id="rId68"/>
    <p:sldId id="814" r:id="rId69"/>
    <p:sldId id="815" r:id="rId70"/>
    <p:sldId id="816" r:id="rId71"/>
    <p:sldId id="817" r:id="rId72"/>
    <p:sldId id="819" r:id="rId73"/>
    <p:sldId id="820" r:id="rId74"/>
    <p:sldId id="821" r:id="rId75"/>
    <p:sldId id="826" r:id="rId76"/>
    <p:sldId id="822" r:id="rId77"/>
    <p:sldId id="828" r:id="rId78"/>
    <p:sldId id="774" r:id="rId79"/>
    <p:sldId id="802" r:id="rId80"/>
    <p:sldId id="757" r:id="rId81"/>
    <p:sldId id="827" r:id="rId82"/>
    <p:sldId id="759" r:id="rId83"/>
    <p:sldId id="764" r:id="rId84"/>
    <p:sldId id="775" r:id="rId85"/>
  </p:sldIdLst>
  <p:sldSz cx="9144000" cy="6858000" type="screen4x3"/>
  <p:notesSz cx="7102475" cy="9388475"/>
  <p:defaultTextStyle>
    <a:defPPr>
      <a:defRPr lang="en-US"/>
    </a:defPPr>
    <a:lvl1pPr marL="0" algn="l" defTabSz="997488" rtl="0" eaLnBrk="1" latinLnBrk="0" hangingPunct="1">
      <a:defRPr sz="1964" kern="1200">
        <a:solidFill>
          <a:schemeClr val="tx1"/>
        </a:solidFill>
        <a:latin typeface="+mn-lt"/>
        <a:ea typeface="+mn-ea"/>
        <a:cs typeface="+mn-cs"/>
      </a:defRPr>
    </a:lvl1pPr>
    <a:lvl2pPr marL="498743" algn="l" defTabSz="997488" rtl="0" eaLnBrk="1" latinLnBrk="0" hangingPunct="1">
      <a:defRPr sz="1964" kern="1200">
        <a:solidFill>
          <a:schemeClr val="tx1"/>
        </a:solidFill>
        <a:latin typeface="+mn-lt"/>
        <a:ea typeface="+mn-ea"/>
        <a:cs typeface="+mn-cs"/>
      </a:defRPr>
    </a:lvl2pPr>
    <a:lvl3pPr marL="997488" algn="l" defTabSz="997488" rtl="0" eaLnBrk="1" latinLnBrk="0" hangingPunct="1">
      <a:defRPr sz="1964" kern="1200">
        <a:solidFill>
          <a:schemeClr val="tx1"/>
        </a:solidFill>
        <a:latin typeface="+mn-lt"/>
        <a:ea typeface="+mn-ea"/>
        <a:cs typeface="+mn-cs"/>
      </a:defRPr>
    </a:lvl3pPr>
    <a:lvl4pPr marL="1496232" algn="l" defTabSz="997488" rtl="0" eaLnBrk="1" latinLnBrk="0" hangingPunct="1">
      <a:defRPr sz="1964" kern="1200">
        <a:solidFill>
          <a:schemeClr val="tx1"/>
        </a:solidFill>
        <a:latin typeface="+mn-lt"/>
        <a:ea typeface="+mn-ea"/>
        <a:cs typeface="+mn-cs"/>
      </a:defRPr>
    </a:lvl4pPr>
    <a:lvl5pPr marL="1994976" algn="l" defTabSz="997488" rtl="0" eaLnBrk="1" latinLnBrk="0" hangingPunct="1">
      <a:defRPr sz="1964" kern="1200">
        <a:solidFill>
          <a:schemeClr val="tx1"/>
        </a:solidFill>
        <a:latin typeface="+mn-lt"/>
        <a:ea typeface="+mn-ea"/>
        <a:cs typeface="+mn-cs"/>
      </a:defRPr>
    </a:lvl5pPr>
    <a:lvl6pPr marL="2493719" algn="l" defTabSz="997488" rtl="0" eaLnBrk="1" latinLnBrk="0" hangingPunct="1">
      <a:defRPr sz="1964" kern="1200">
        <a:solidFill>
          <a:schemeClr val="tx1"/>
        </a:solidFill>
        <a:latin typeface="+mn-lt"/>
        <a:ea typeface="+mn-ea"/>
        <a:cs typeface="+mn-cs"/>
      </a:defRPr>
    </a:lvl6pPr>
    <a:lvl7pPr marL="2992463" algn="l" defTabSz="997488" rtl="0" eaLnBrk="1" latinLnBrk="0" hangingPunct="1">
      <a:defRPr sz="1964" kern="1200">
        <a:solidFill>
          <a:schemeClr val="tx1"/>
        </a:solidFill>
        <a:latin typeface="+mn-lt"/>
        <a:ea typeface="+mn-ea"/>
        <a:cs typeface="+mn-cs"/>
      </a:defRPr>
    </a:lvl7pPr>
    <a:lvl8pPr marL="3491207" algn="l" defTabSz="997488" rtl="0" eaLnBrk="1" latinLnBrk="0" hangingPunct="1">
      <a:defRPr sz="1964" kern="1200">
        <a:solidFill>
          <a:schemeClr val="tx1"/>
        </a:solidFill>
        <a:latin typeface="+mn-lt"/>
        <a:ea typeface="+mn-ea"/>
        <a:cs typeface="+mn-cs"/>
      </a:defRPr>
    </a:lvl8pPr>
    <a:lvl9pPr marL="3989950" algn="l" defTabSz="997488" rtl="0" eaLnBrk="1" latinLnBrk="0" hangingPunct="1">
      <a:defRPr sz="19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mabindu Lakkaraju" initials="HL" lastIdx="2" clrIdx="0">
    <p:extLst>
      <p:ext uri="{19B8F6BF-5375-455C-9EA6-DF929625EA0E}">
        <p15:presenceInfo xmlns:p15="http://schemas.microsoft.com/office/powerpoint/2012/main" userId="d4f5708edf88dd9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92D050"/>
    <a:srgbClr val="F04054"/>
    <a:srgbClr val="2B5D99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585" autoAdjust="0"/>
    <p:restoredTop sz="88710" autoAdjust="0"/>
  </p:normalViewPr>
  <p:slideViewPr>
    <p:cSldViewPr>
      <p:cViewPr varScale="1">
        <p:scale>
          <a:sx n="99" d="100"/>
          <a:sy n="99" d="100"/>
        </p:scale>
        <p:origin x="136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048" cy="468803"/>
          </a:xfrm>
          <a:prstGeom prst="rect">
            <a:avLst/>
          </a:prstGeom>
        </p:spPr>
        <p:txBody>
          <a:bodyPr vert="horz" lIns="89136" tIns="44568" rIns="89136" bIns="4456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2886" y="0"/>
            <a:ext cx="3078048" cy="468803"/>
          </a:xfrm>
          <a:prstGeom prst="rect">
            <a:avLst/>
          </a:prstGeom>
        </p:spPr>
        <p:txBody>
          <a:bodyPr vert="horz" lIns="89136" tIns="44568" rIns="89136" bIns="44568" rtlCol="0"/>
          <a:lstStyle>
            <a:lvl1pPr algn="r">
              <a:defRPr sz="1200"/>
            </a:lvl1pPr>
          </a:lstStyle>
          <a:p>
            <a:fld id="{A059EB13-F83B-439E-B541-137B395113DC}" type="datetimeFigureOut">
              <a:rPr lang="en-US" smtClean="0"/>
              <a:t>9/19/19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18121"/>
            <a:ext cx="3078048" cy="468803"/>
          </a:xfrm>
          <a:prstGeom prst="rect">
            <a:avLst/>
          </a:prstGeom>
        </p:spPr>
        <p:txBody>
          <a:bodyPr vert="horz" lIns="89136" tIns="44568" rIns="89136" bIns="4456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2886" y="8918121"/>
            <a:ext cx="3078048" cy="468803"/>
          </a:xfrm>
          <a:prstGeom prst="rect">
            <a:avLst/>
          </a:prstGeom>
        </p:spPr>
        <p:txBody>
          <a:bodyPr vert="horz" lIns="89136" tIns="44568" rIns="89136" bIns="44568" rtlCol="0" anchor="b"/>
          <a:lstStyle>
            <a:lvl1pPr algn="r">
              <a:defRPr sz="1200"/>
            </a:lvl1pPr>
          </a:lstStyle>
          <a:p>
            <a:fld id="{95110695-805E-45C9-B4FC-13503A102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24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048" cy="468803"/>
          </a:xfrm>
          <a:prstGeom prst="rect">
            <a:avLst/>
          </a:prstGeom>
        </p:spPr>
        <p:txBody>
          <a:bodyPr vert="horz" lIns="89136" tIns="44568" rIns="89136" bIns="4456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2886" y="0"/>
            <a:ext cx="3078048" cy="468803"/>
          </a:xfrm>
          <a:prstGeom prst="rect">
            <a:avLst/>
          </a:prstGeom>
        </p:spPr>
        <p:txBody>
          <a:bodyPr vert="horz" lIns="89136" tIns="44568" rIns="89136" bIns="44568" rtlCol="0"/>
          <a:lstStyle>
            <a:lvl1pPr algn="r">
              <a:defRPr sz="1200"/>
            </a:lvl1pPr>
          </a:lstStyle>
          <a:p>
            <a:fld id="{F5F7BBDC-FCF4-4ABC-A816-1C3BABFDA40B}" type="datetimeFigureOut">
              <a:rPr lang="en-US" smtClean="0"/>
              <a:t>9/19/19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4913" y="704850"/>
            <a:ext cx="4692650" cy="3521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9136" tIns="44568" rIns="89136" bIns="4456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557" y="4459837"/>
            <a:ext cx="5681363" cy="4223882"/>
          </a:xfrm>
          <a:prstGeom prst="rect">
            <a:avLst/>
          </a:prstGeom>
        </p:spPr>
        <p:txBody>
          <a:bodyPr vert="horz" lIns="89136" tIns="44568" rIns="89136" bIns="4456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8121"/>
            <a:ext cx="3078048" cy="468803"/>
          </a:xfrm>
          <a:prstGeom prst="rect">
            <a:avLst/>
          </a:prstGeom>
        </p:spPr>
        <p:txBody>
          <a:bodyPr vert="horz" lIns="89136" tIns="44568" rIns="89136" bIns="4456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2886" y="8918121"/>
            <a:ext cx="3078048" cy="468803"/>
          </a:xfrm>
          <a:prstGeom prst="rect">
            <a:avLst/>
          </a:prstGeom>
        </p:spPr>
        <p:txBody>
          <a:bodyPr vert="horz" lIns="89136" tIns="44568" rIns="89136" bIns="44568" rtlCol="0" anchor="b"/>
          <a:lstStyle>
            <a:lvl1pPr algn="r">
              <a:defRPr sz="1200"/>
            </a:lvl1pPr>
          </a:lstStyle>
          <a:p>
            <a:fld id="{77E1CAEB-67AD-458E-B98A-1074D66B1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213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7488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1pPr>
    <a:lvl2pPr marL="498743" algn="l" defTabSz="997488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2pPr>
    <a:lvl3pPr marL="997488" algn="l" defTabSz="997488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3pPr>
    <a:lvl4pPr marL="1496232" algn="l" defTabSz="997488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4pPr>
    <a:lvl5pPr marL="1994976" algn="l" defTabSz="997488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5pPr>
    <a:lvl6pPr marL="2493719" algn="l" defTabSz="997488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6pPr>
    <a:lvl7pPr marL="2992463" algn="l" defTabSz="997488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7pPr>
    <a:lvl8pPr marL="3491207" algn="l" defTabSz="997488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8pPr>
    <a:lvl9pPr marL="3989950" algn="l" defTabSz="997488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4913" y="704850"/>
            <a:ext cx="4692650" cy="3521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895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34259" indent="-334259">
              <a:buAutoNum type="arabicPeriod"/>
            </a:pPr>
            <a:r>
              <a:rPr lang="en-US" dirty="0"/>
              <a:t>How do we make ML more effective at high-stakes decision-making?</a:t>
            </a:r>
          </a:p>
          <a:p>
            <a:pPr marL="334259" indent="-334259">
              <a:buAutoNum type="arabicPeriod"/>
            </a:pPr>
            <a:endParaRPr lang="en-US" dirty="0"/>
          </a:p>
          <a:p>
            <a:pPr algn="ctr"/>
            <a:r>
              <a:rPr lang="en-US" sz="1400" dirty="0">
                <a:latin typeface="Helvetica Neue Light" charset="0"/>
                <a:ea typeface="Helvetica Neue Light" charset="0"/>
                <a:cs typeface="Helvetica Neue Light" charset="0"/>
              </a:rPr>
              <a:t>How can we develop computational methods and tools which enable ML to be effective at </a:t>
            </a:r>
          </a:p>
          <a:p>
            <a:pPr algn="ctr"/>
            <a:r>
              <a:rPr lang="en-US" sz="1400" dirty="0">
                <a:latin typeface="Helvetica Neue Light" charset="0"/>
                <a:ea typeface="Helvetica Neue Light" charset="0"/>
                <a:cs typeface="Helvetica Neue Light" charset="0"/>
              </a:rPr>
              <a:t>high-stakes decision-making?</a:t>
            </a:r>
          </a:p>
          <a:p>
            <a:pPr marL="334259" indent="-334259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CAEB-67AD-458E-B98A-1074D66B1E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711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4913" y="704850"/>
            <a:ext cx="4692650" cy="3521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be consider high-stakes ?</a:t>
            </a:r>
          </a:p>
          <a:p>
            <a:endParaRPr lang="en-US" dirty="0"/>
          </a:p>
          <a:p>
            <a:r>
              <a:rPr lang="en-US" dirty="0"/>
              <a:t>Give bail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CAEB-67AD-458E-B98A-1074D66B1E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398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4913" y="704850"/>
            <a:ext cx="4692650" cy="3521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blocks like in </a:t>
            </a:r>
            <a:r>
              <a:rPr lang="en-US" dirty="0" err="1"/>
              <a:t>Jure’s</a:t>
            </a:r>
            <a:r>
              <a:rPr lang="en-US" dirty="0"/>
              <a:t> slides</a:t>
            </a:r>
          </a:p>
          <a:p>
            <a:r>
              <a:rPr lang="en-US" dirty="0"/>
              <a:t>Also highlight what parts you will discuss in detail?</a:t>
            </a:r>
          </a:p>
          <a:p>
            <a:r>
              <a:rPr lang="en-US" dirty="0"/>
              <a:t>Add details about applications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CAEB-67AD-458E-B98A-1074D66B1E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51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4913" y="704850"/>
            <a:ext cx="4692650" cy="3521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blocks like in </a:t>
            </a:r>
            <a:r>
              <a:rPr lang="en-US" dirty="0" err="1"/>
              <a:t>Jure’s</a:t>
            </a:r>
            <a:r>
              <a:rPr lang="en-US" dirty="0"/>
              <a:t> slides</a:t>
            </a:r>
          </a:p>
          <a:p>
            <a:r>
              <a:rPr lang="en-US" dirty="0"/>
              <a:t>Also highlight what parts you will discuss in detail?</a:t>
            </a:r>
          </a:p>
          <a:p>
            <a:r>
              <a:rPr lang="en-US" dirty="0"/>
              <a:t>Add details about applications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CAEB-67AD-458E-B98A-1074D66B1E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870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4913" y="704850"/>
            <a:ext cx="4692650" cy="3521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Crimes vs. fail to appear (be consistent)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CAEB-67AD-458E-B98A-1074D66B1E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39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4913" y="704850"/>
            <a:ext cx="4692650" cy="3521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Clean up the slide a bit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CAEB-67AD-458E-B98A-1074D66B1E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49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4913" y="704850"/>
            <a:ext cx="4692650" cy="3521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Crimes vs. fail to appear (be consistent)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1CAEB-67AD-458E-B98A-1074D66B1E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74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Number of accounts </a:t>
            </a:r>
            <a:r>
              <a:rPr lang="en-US" dirty="0">
                <a:sym typeface="Wingdings" pitchFamily="2" charset="2"/>
              </a:rPr>
              <a:t> pay a debt or not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1CAEB-67AD-458E-B98A-1074D66B1EF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72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73378"/>
            <a:ext cx="7772400" cy="1470026"/>
          </a:xfrm>
        </p:spPr>
        <p:txBody>
          <a:bodyPr>
            <a:noAutofit/>
          </a:bodyPr>
          <a:lstStyle>
            <a:lvl1pPr>
              <a:defRPr sz="4443" b="0" cap="none" spc="0">
                <a:ln>
                  <a:noFill/>
                </a:ln>
                <a:solidFill>
                  <a:srgbClr val="C00000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1" y="4927601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616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232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84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46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08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69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313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929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0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4800603"/>
            <a:ext cx="5486400" cy="566740"/>
          </a:xfrm>
        </p:spPr>
        <p:txBody>
          <a:bodyPr anchor="b"/>
          <a:lstStyle>
            <a:lvl1pPr algn="l">
              <a:defRPr sz="201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612775"/>
            <a:ext cx="5486400" cy="4114800"/>
          </a:xfrm>
        </p:spPr>
        <p:txBody>
          <a:bodyPr/>
          <a:lstStyle>
            <a:lvl1pPr marL="0" indent="0">
              <a:buNone/>
              <a:defRPr sz="3231"/>
            </a:lvl1pPr>
            <a:lvl2pPr marL="461621" indent="0">
              <a:buNone/>
              <a:defRPr sz="2827"/>
            </a:lvl2pPr>
            <a:lvl3pPr marL="923244" indent="0">
              <a:buNone/>
              <a:defRPr sz="2423"/>
            </a:lvl3pPr>
            <a:lvl4pPr marL="1384864" indent="0">
              <a:buNone/>
              <a:defRPr sz="2019"/>
            </a:lvl4pPr>
            <a:lvl5pPr marL="1846485" indent="0">
              <a:buNone/>
              <a:defRPr sz="2019"/>
            </a:lvl5pPr>
            <a:lvl6pPr marL="2308107" indent="0">
              <a:buNone/>
              <a:defRPr sz="2019"/>
            </a:lvl6pPr>
            <a:lvl7pPr marL="2769728" indent="0">
              <a:buNone/>
              <a:defRPr sz="2019"/>
            </a:lvl7pPr>
            <a:lvl8pPr marL="3231351" indent="0">
              <a:buNone/>
              <a:defRPr sz="2019"/>
            </a:lvl8pPr>
            <a:lvl9pPr marL="3692971" indent="0">
              <a:buNone/>
              <a:defRPr sz="2019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5367342"/>
            <a:ext cx="5486400" cy="804864"/>
          </a:xfrm>
        </p:spPr>
        <p:txBody>
          <a:bodyPr/>
          <a:lstStyle>
            <a:lvl1pPr marL="0" indent="0">
              <a:buNone/>
              <a:defRPr sz="1414"/>
            </a:lvl1pPr>
            <a:lvl2pPr marL="461621" indent="0">
              <a:buNone/>
              <a:defRPr sz="1211"/>
            </a:lvl2pPr>
            <a:lvl3pPr marL="923244" indent="0">
              <a:buNone/>
              <a:defRPr sz="1010"/>
            </a:lvl3pPr>
            <a:lvl4pPr marL="1384864" indent="0">
              <a:buNone/>
              <a:defRPr sz="908"/>
            </a:lvl4pPr>
            <a:lvl5pPr marL="1846485" indent="0">
              <a:buNone/>
              <a:defRPr sz="908"/>
            </a:lvl5pPr>
            <a:lvl6pPr marL="2308107" indent="0">
              <a:buNone/>
              <a:defRPr sz="908"/>
            </a:lvl6pPr>
            <a:lvl7pPr marL="2769728" indent="0">
              <a:buNone/>
              <a:defRPr sz="908"/>
            </a:lvl7pPr>
            <a:lvl8pPr marL="3231351" indent="0">
              <a:buNone/>
              <a:defRPr sz="908"/>
            </a:lvl8pPr>
            <a:lvl9pPr marL="3692971" indent="0">
              <a:buNone/>
              <a:defRPr sz="90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2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305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58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Autofit/>
          </a:bodyPr>
          <a:lstStyle>
            <a:lvl1pPr algn="ctr">
              <a:defRPr sz="3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498601"/>
            <a:ext cx="8229600" cy="5181600"/>
          </a:xfrm>
        </p:spPr>
        <p:txBody>
          <a:bodyPr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1" y="6614897"/>
            <a:ext cx="2133600" cy="161925"/>
          </a:xfrm>
        </p:spPr>
        <p:txBody>
          <a:bodyPr/>
          <a:lstStyle>
            <a:lvl1pPr>
              <a:defRPr sz="908">
                <a:solidFill>
                  <a:schemeClr val="tx1"/>
                </a:solidFill>
              </a:defRPr>
            </a:lvl1pPr>
          </a:lstStyle>
          <a:p>
            <a:fld id="{4D267013-DFFC-4352-B274-32112D0CCE1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" y="1143000"/>
            <a:ext cx="9144000" cy="0"/>
          </a:xfrm>
          <a:prstGeom prst="line">
            <a:avLst/>
          </a:prstGeom>
          <a:ln w="76200" cap="sq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661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7"/>
            <a:ext cx="7772400" cy="1362075"/>
          </a:xfrm>
        </p:spPr>
        <p:txBody>
          <a:bodyPr anchor="t"/>
          <a:lstStyle>
            <a:lvl1pPr algn="l">
              <a:defRPr sz="4039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6"/>
          </a:xfrm>
        </p:spPr>
        <p:txBody>
          <a:bodyPr anchor="b"/>
          <a:lstStyle>
            <a:lvl1pPr marL="0" indent="0">
              <a:buNone/>
              <a:defRPr sz="2019">
                <a:solidFill>
                  <a:schemeClr val="tx1">
                    <a:tint val="75000"/>
                  </a:schemeClr>
                </a:solidFill>
              </a:defRPr>
            </a:lvl1pPr>
            <a:lvl2pPr marL="461621" indent="0">
              <a:buNone/>
              <a:defRPr sz="1817">
                <a:solidFill>
                  <a:schemeClr val="tx1">
                    <a:tint val="75000"/>
                  </a:schemeClr>
                </a:solidFill>
              </a:defRPr>
            </a:lvl2pPr>
            <a:lvl3pPr marL="923244" indent="0">
              <a:buNone/>
              <a:defRPr sz="1615">
                <a:solidFill>
                  <a:schemeClr val="tx1">
                    <a:tint val="75000"/>
                  </a:schemeClr>
                </a:solidFill>
              </a:defRPr>
            </a:lvl3pPr>
            <a:lvl4pPr marL="1384864" indent="0">
              <a:buNone/>
              <a:defRPr sz="1414">
                <a:solidFill>
                  <a:schemeClr val="tx1">
                    <a:tint val="75000"/>
                  </a:schemeClr>
                </a:solidFill>
              </a:defRPr>
            </a:lvl4pPr>
            <a:lvl5pPr marL="1846485" indent="0">
              <a:buNone/>
              <a:defRPr sz="1414">
                <a:solidFill>
                  <a:schemeClr val="tx1">
                    <a:tint val="75000"/>
                  </a:schemeClr>
                </a:solidFill>
              </a:defRPr>
            </a:lvl5pPr>
            <a:lvl6pPr marL="2308107" indent="0">
              <a:buNone/>
              <a:defRPr sz="1414">
                <a:solidFill>
                  <a:schemeClr val="tx1">
                    <a:tint val="75000"/>
                  </a:schemeClr>
                </a:solidFill>
              </a:defRPr>
            </a:lvl6pPr>
            <a:lvl7pPr marL="2769728" indent="0">
              <a:buNone/>
              <a:defRPr sz="1414">
                <a:solidFill>
                  <a:schemeClr val="tx1">
                    <a:tint val="75000"/>
                  </a:schemeClr>
                </a:solidFill>
              </a:defRPr>
            </a:lvl7pPr>
            <a:lvl8pPr marL="3231351" indent="0">
              <a:buNone/>
              <a:defRPr sz="1414">
                <a:solidFill>
                  <a:schemeClr val="tx1">
                    <a:tint val="75000"/>
                  </a:schemeClr>
                </a:solidFill>
              </a:defRPr>
            </a:lvl8pPr>
            <a:lvl9pPr marL="3692971" indent="0">
              <a:buNone/>
              <a:defRPr sz="141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80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7"/>
            <a:ext cx="4038600" cy="5080000"/>
          </a:xfrm>
        </p:spPr>
        <p:txBody>
          <a:bodyPr/>
          <a:lstStyle>
            <a:lvl1pPr>
              <a:defRPr sz="2827"/>
            </a:lvl1pPr>
            <a:lvl2pPr>
              <a:defRPr sz="2423"/>
            </a:lvl2pPr>
            <a:lvl3pPr>
              <a:defRPr sz="2019"/>
            </a:lvl3pPr>
            <a:lvl4pPr>
              <a:defRPr sz="1817"/>
            </a:lvl4pPr>
            <a:lvl5pPr>
              <a:defRPr sz="1817"/>
            </a:lvl5pPr>
            <a:lvl6pPr>
              <a:defRPr sz="1817"/>
            </a:lvl6pPr>
            <a:lvl7pPr>
              <a:defRPr sz="1817"/>
            </a:lvl7pPr>
            <a:lvl8pPr>
              <a:defRPr sz="1817"/>
            </a:lvl8pPr>
            <a:lvl9pPr>
              <a:defRPr sz="181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1600207"/>
            <a:ext cx="4038600" cy="5080000"/>
          </a:xfrm>
        </p:spPr>
        <p:txBody>
          <a:bodyPr/>
          <a:lstStyle>
            <a:lvl1pPr>
              <a:defRPr sz="2827"/>
            </a:lvl1pPr>
            <a:lvl2pPr>
              <a:defRPr sz="2423"/>
            </a:lvl2pPr>
            <a:lvl3pPr>
              <a:defRPr sz="2019"/>
            </a:lvl3pPr>
            <a:lvl4pPr>
              <a:defRPr sz="1817"/>
            </a:lvl4pPr>
            <a:lvl5pPr>
              <a:defRPr sz="1817"/>
            </a:lvl5pPr>
            <a:lvl6pPr>
              <a:defRPr sz="1817"/>
            </a:lvl6pPr>
            <a:lvl7pPr>
              <a:defRPr sz="1817"/>
            </a:lvl7pPr>
            <a:lvl8pPr>
              <a:defRPr sz="1817"/>
            </a:lvl8pPr>
            <a:lvl9pPr>
              <a:defRPr sz="181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" y="1295400"/>
            <a:ext cx="9144000" cy="0"/>
          </a:xfrm>
          <a:prstGeom prst="line">
            <a:avLst/>
          </a:prstGeom>
          <a:ln w="76200" cap="sq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736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4" y="1784356"/>
            <a:ext cx="4040188" cy="689114"/>
          </a:xfrm>
        </p:spPr>
        <p:txBody>
          <a:bodyPr anchor="b"/>
          <a:lstStyle>
            <a:lvl1pPr marL="0" indent="0">
              <a:buNone/>
              <a:defRPr sz="2423" b="1"/>
            </a:lvl1pPr>
            <a:lvl2pPr marL="461621" indent="0">
              <a:buNone/>
              <a:defRPr sz="2019" b="1"/>
            </a:lvl2pPr>
            <a:lvl3pPr marL="923244" indent="0">
              <a:buNone/>
              <a:defRPr sz="1817" b="1"/>
            </a:lvl3pPr>
            <a:lvl4pPr marL="1384864" indent="0">
              <a:buNone/>
              <a:defRPr sz="1615" b="1"/>
            </a:lvl4pPr>
            <a:lvl5pPr marL="1846485" indent="0">
              <a:buNone/>
              <a:defRPr sz="1615" b="1"/>
            </a:lvl5pPr>
            <a:lvl6pPr marL="2308107" indent="0">
              <a:buNone/>
              <a:defRPr sz="1615" b="1"/>
            </a:lvl6pPr>
            <a:lvl7pPr marL="2769728" indent="0">
              <a:buNone/>
              <a:defRPr sz="1615" b="1"/>
            </a:lvl7pPr>
            <a:lvl8pPr marL="3231351" indent="0">
              <a:buNone/>
              <a:defRPr sz="1615" b="1"/>
            </a:lvl8pPr>
            <a:lvl9pPr marL="3692971" indent="0">
              <a:buNone/>
              <a:defRPr sz="161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4" y="2424114"/>
            <a:ext cx="4040188" cy="4256088"/>
          </a:xfrm>
        </p:spPr>
        <p:txBody>
          <a:bodyPr/>
          <a:lstStyle>
            <a:lvl1pPr>
              <a:defRPr sz="2423"/>
            </a:lvl1pPr>
            <a:lvl2pPr>
              <a:defRPr sz="2019"/>
            </a:lvl2pPr>
            <a:lvl3pPr>
              <a:defRPr sz="1817"/>
            </a:lvl3pPr>
            <a:lvl4pPr>
              <a:defRPr sz="1615"/>
            </a:lvl4pPr>
            <a:lvl5pPr>
              <a:defRPr sz="1615"/>
            </a:lvl5pPr>
            <a:lvl6pPr>
              <a:defRPr sz="1615"/>
            </a:lvl6pPr>
            <a:lvl7pPr>
              <a:defRPr sz="1615"/>
            </a:lvl7pPr>
            <a:lvl8pPr>
              <a:defRPr sz="1615"/>
            </a:lvl8pPr>
            <a:lvl9pPr>
              <a:defRPr sz="161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6" y="1784356"/>
            <a:ext cx="4041774" cy="689114"/>
          </a:xfrm>
        </p:spPr>
        <p:txBody>
          <a:bodyPr anchor="b"/>
          <a:lstStyle>
            <a:lvl1pPr marL="0" indent="0">
              <a:buNone/>
              <a:defRPr sz="2423" b="1"/>
            </a:lvl1pPr>
            <a:lvl2pPr marL="461621" indent="0">
              <a:buNone/>
              <a:defRPr sz="2019" b="1"/>
            </a:lvl2pPr>
            <a:lvl3pPr marL="923244" indent="0">
              <a:buNone/>
              <a:defRPr sz="1817" b="1"/>
            </a:lvl3pPr>
            <a:lvl4pPr marL="1384864" indent="0">
              <a:buNone/>
              <a:defRPr sz="1615" b="1"/>
            </a:lvl4pPr>
            <a:lvl5pPr marL="1846485" indent="0">
              <a:buNone/>
              <a:defRPr sz="1615" b="1"/>
            </a:lvl5pPr>
            <a:lvl6pPr marL="2308107" indent="0">
              <a:buNone/>
              <a:defRPr sz="1615" b="1"/>
            </a:lvl6pPr>
            <a:lvl7pPr marL="2769728" indent="0">
              <a:buNone/>
              <a:defRPr sz="1615" b="1"/>
            </a:lvl7pPr>
            <a:lvl8pPr marL="3231351" indent="0">
              <a:buNone/>
              <a:defRPr sz="1615" b="1"/>
            </a:lvl8pPr>
            <a:lvl9pPr marL="3692971" indent="0">
              <a:buNone/>
              <a:defRPr sz="16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6" y="2424114"/>
            <a:ext cx="4041774" cy="4256088"/>
          </a:xfrm>
        </p:spPr>
        <p:txBody>
          <a:bodyPr/>
          <a:lstStyle>
            <a:lvl1pPr>
              <a:defRPr sz="2423"/>
            </a:lvl1pPr>
            <a:lvl2pPr>
              <a:defRPr sz="2019"/>
            </a:lvl2pPr>
            <a:lvl3pPr>
              <a:defRPr sz="1817"/>
            </a:lvl3pPr>
            <a:lvl4pPr>
              <a:defRPr sz="1615"/>
            </a:lvl4pPr>
            <a:lvl5pPr>
              <a:defRPr sz="1615"/>
            </a:lvl5pPr>
            <a:lvl6pPr>
              <a:defRPr sz="1615"/>
            </a:lvl6pPr>
            <a:lvl7pPr>
              <a:defRPr sz="1615"/>
            </a:lvl7pPr>
            <a:lvl8pPr>
              <a:defRPr sz="1615"/>
            </a:lvl8pPr>
            <a:lvl9pPr>
              <a:defRPr sz="161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" y="1295400"/>
            <a:ext cx="9144000" cy="0"/>
          </a:xfrm>
          <a:prstGeom prst="line">
            <a:avLst/>
          </a:prstGeom>
          <a:ln w="76200" cap="sq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750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" y="1295400"/>
            <a:ext cx="9144000" cy="0"/>
          </a:xfrm>
          <a:prstGeom prst="line">
            <a:avLst/>
          </a:prstGeom>
          <a:ln w="76200" cap="sq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507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91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572488"/>
            <a:ext cx="2895600" cy="161925"/>
          </a:xfrm>
        </p:spPr>
        <p:txBody>
          <a:bodyPr/>
          <a:lstStyle/>
          <a:p>
            <a:r>
              <a:rPr lang="en-US" dirty="0"/>
              <a:t>Mobilize NIH Meeting, August 2017                                                       Stanford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1" y="6636097"/>
            <a:ext cx="2133600" cy="161925"/>
          </a:xfrm>
        </p:spPr>
        <p:txBody>
          <a:bodyPr/>
          <a:lstStyle>
            <a:lvl1pPr>
              <a:defRPr sz="908">
                <a:solidFill>
                  <a:schemeClr val="tx1"/>
                </a:solidFill>
              </a:defRPr>
            </a:lvl1pPr>
          </a:lstStyle>
          <a:p>
            <a:fld id="{4D267013-DFFC-4352-B274-32112D0CCE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347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9" y="273056"/>
            <a:ext cx="3008313" cy="1162051"/>
          </a:xfrm>
        </p:spPr>
        <p:txBody>
          <a:bodyPr anchor="b"/>
          <a:lstStyle>
            <a:lvl1pPr algn="l">
              <a:defRPr sz="201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7" y="273057"/>
            <a:ext cx="5111751" cy="5853114"/>
          </a:xfrm>
        </p:spPr>
        <p:txBody>
          <a:bodyPr/>
          <a:lstStyle>
            <a:lvl1pPr>
              <a:defRPr sz="3231"/>
            </a:lvl1pPr>
            <a:lvl2pPr>
              <a:defRPr sz="2827"/>
            </a:lvl2pPr>
            <a:lvl3pPr>
              <a:defRPr sz="2423"/>
            </a:lvl3pPr>
            <a:lvl4pPr>
              <a:defRPr sz="2019"/>
            </a:lvl4pPr>
            <a:lvl5pPr>
              <a:defRPr sz="2019"/>
            </a:lvl5pPr>
            <a:lvl6pPr>
              <a:defRPr sz="2019"/>
            </a:lvl6pPr>
            <a:lvl7pPr>
              <a:defRPr sz="2019"/>
            </a:lvl7pPr>
            <a:lvl8pPr>
              <a:defRPr sz="2019"/>
            </a:lvl8pPr>
            <a:lvl9pPr>
              <a:defRPr sz="201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9" y="1435103"/>
            <a:ext cx="3008313" cy="4691064"/>
          </a:xfrm>
        </p:spPr>
        <p:txBody>
          <a:bodyPr/>
          <a:lstStyle>
            <a:lvl1pPr marL="0" indent="0">
              <a:buNone/>
              <a:defRPr sz="1414"/>
            </a:lvl1pPr>
            <a:lvl2pPr marL="461621" indent="0">
              <a:buNone/>
              <a:defRPr sz="1211"/>
            </a:lvl2pPr>
            <a:lvl3pPr marL="923244" indent="0">
              <a:buNone/>
              <a:defRPr sz="1010"/>
            </a:lvl3pPr>
            <a:lvl4pPr marL="1384864" indent="0">
              <a:buNone/>
              <a:defRPr sz="908"/>
            </a:lvl4pPr>
            <a:lvl5pPr marL="1846485" indent="0">
              <a:buNone/>
              <a:defRPr sz="908"/>
            </a:lvl5pPr>
            <a:lvl6pPr marL="2308107" indent="0">
              <a:buNone/>
              <a:defRPr sz="908"/>
            </a:lvl6pPr>
            <a:lvl7pPr marL="2769728" indent="0">
              <a:buNone/>
              <a:defRPr sz="908"/>
            </a:lvl7pPr>
            <a:lvl8pPr marL="3231351" indent="0">
              <a:buNone/>
              <a:defRPr sz="908"/>
            </a:lvl8pPr>
            <a:lvl9pPr marL="3692971" indent="0">
              <a:buNone/>
              <a:defRPr sz="90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1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76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498601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710306"/>
            <a:ext cx="2133600" cy="1619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7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710306"/>
            <a:ext cx="2895600" cy="1619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7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Mobilize NIH Meeting, August 2017                                                       Stanford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710306"/>
            <a:ext cx="2133600" cy="1619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7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4D267013-DFFC-4352-B274-32112D0CCE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04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23244" rtl="0" eaLnBrk="1" latinLnBrk="0" hangingPunct="1">
        <a:spcBef>
          <a:spcPct val="0"/>
        </a:spcBef>
        <a:buNone/>
        <a:defRPr sz="4039" b="0" i="0" kern="1200" cap="none" spc="0">
          <a:ln>
            <a:noFill/>
          </a:ln>
          <a:solidFill>
            <a:srgbClr val="C00000"/>
          </a:solidFill>
          <a:effectLst/>
          <a:latin typeface="Helvetica Neue Light" charset="0"/>
          <a:ea typeface="Helvetica Neue Light" charset="0"/>
          <a:cs typeface="Helvetica Neue Light" charset="0"/>
        </a:defRPr>
      </a:lvl1pPr>
    </p:titleStyle>
    <p:bodyStyle>
      <a:lvl1pPr marL="346216" indent="-346216" algn="l" defTabSz="923244" rtl="0" eaLnBrk="1" latinLnBrk="0" hangingPunct="1">
        <a:spcBef>
          <a:spcPct val="20000"/>
        </a:spcBef>
        <a:buClr>
          <a:srgbClr val="C00000"/>
        </a:buClr>
        <a:buFont typeface="Wingdings" pitchFamily="2" charset="2"/>
        <a:buChar char="§"/>
        <a:defRPr lang="en-US" sz="2827" b="0" i="0" kern="1200" dirty="0" smtClean="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750134" indent="-288514" algn="l" defTabSz="923244" rtl="0" eaLnBrk="1" latinLnBrk="0" hangingPunct="1">
        <a:spcBef>
          <a:spcPct val="20000"/>
        </a:spcBef>
        <a:buClr>
          <a:srgbClr val="C00000"/>
        </a:buClr>
        <a:buFont typeface="Wingdings" charset="2"/>
        <a:buChar char="§"/>
        <a:defRPr lang="en-US" sz="2423" b="0" i="0" kern="1200" dirty="0" smtClean="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1154053" indent="-230811" algn="l" defTabSz="923244" rtl="0" eaLnBrk="1" latinLnBrk="0" hangingPunct="1">
        <a:spcBef>
          <a:spcPct val="20000"/>
        </a:spcBef>
        <a:buClr>
          <a:srgbClr val="C00000"/>
        </a:buClr>
        <a:buFont typeface="Wingdings" charset="2"/>
        <a:buChar char="§"/>
        <a:defRPr lang="en-US" sz="2019" b="0" i="0" kern="1200" dirty="0" smtClean="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615675" indent="-230811" algn="l" defTabSz="923244" rtl="0" eaLnBrk="1" latinLnBrk="0" hangingPunct="1">
        <a:spcBef>
          <a:spcPct val="20000"/>
        </a:spcBef>
        <a:buFont typeface="Arial" pitchFamily="34" charset="0"/>
        <a:buChar char="–"/>
        <a:defRPr lang="en-US" sz="1817" b="0" i="0" kern="1200" dirty="0" smtClean="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2077297" indent="-230811" algn="l" defTabSz="923244" rtl="0" eaLnBrk="1" latinLnBrk="0" hangingPunct="1">
        <a:spcBef>
          <a:spcPct val="20000"/>
        </a:spcBef>
        <a:buFont typeface="Arial" pitchFamily="34" charset="0"/>
        <a:buChar char="»"/>
        <a:defRPr lang="en-US" sz="1817" b="0" i="0" kern="1200" dirty="0" smtClean="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38919" indent="-230811" algn="l" defTabSz="923244" rtl="0" eaLnBrk="1" latinLnBrk="0" hangingPunct="1">
        <a:spcBef>
          <a:spcPct val="20000"/>
        </a:spcBef>
        <a:buFont typeface="Arial" pitchFamily="34" charset="0"/>
        <a:buChar char="•"/>
        <a:defRPr sz="1010" kern="1200">
          <a:solidFill>
            <a:schemeClr val="tx1"/>
          </a:solidFill>
          <a:latin typeface="+mn-lt"/>
          <a:ea typeface="+mn-ea"/>
          <a:cs typeface="+mn-cs"/>
        </a:defRPr>
      </a:lvl6pPr>
      <a:lvl7pPr marL="3000539" indent="-230811" algn="l" defTabSz="923244" rtl="0" eaLnBrk="1" latinLnBrk="0" hangingPunct="1">
        <a:spcBef>
          <a:spcPct val="20000"/>
        </a:spcBef>
        <a:buFont typeface="Arial" pitchFamily="34" charset="0"/>
        <a:buChar char="•"/>
        <a:defRPr sz="2019" kern="1200">
          <a:solidFill>
            <a:schemeClr val="tx1"/>
          </a:solidFill>
          <a:latin typeface="+mn-lt"/>
          <a:ea typeface="+mn-ea"/>
          <a:cs typeface="+mn-cs"/>
        </a:defRPr>
      </a:lvl7pPr>
      <a:lvl8pPr marL="3462160" indent="-230811" algn="l" defTabSz="923244" rtl="0" eaLnBrk="1" latinLnBrk="0" hangingPunct="1">
        <a:spcBef>
          <a:spcPct val="20000"/>
        </a:spcBef>
        <a:buFont typeface="Arial" pitchFamily="34" charset="0"/>
        <a:buChar char="•"/>
        <a:defRPr sz="2019" kern="1200">
          <a:solidFill>
            <a:schemeClr val="tx1"/>
          </a:solidFill>
          <a:latin typeface="+mn-lt"/>
          <a:ea typeface="+mn-ea"/>
          <a:cs typeface="+mn-cs"/>
        </a:defRPr>
      </a:lvl8pPr>
      <a:lvl9pPr marL="3923783" indent="-230811" algn="l" defTabSz="923244" rtl="0" eaLnBrk="1" latinLnBrk="0" hangingPunct="1">
        <a:spcBef>
          <a:spcPct val="20000"/>
        </a:spcBef>
        <a:buFont typeface="Arial" pitchFamily="34" charset="0"/>
        <a:buChar char="•"/>
        <a:defRPr sz="201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23244" rtl="0" eaLnBrk="1" latinLnBrk="0" hangingPunct="1">
        <a:defRPr sz="1817" kern="1200">
          <a:solidFill>
            <a:schemeClr val="tx1"/>
          </a:solidFill>
          <a:latin typeface="+mn-lt"/>
          <a:ea typeface="+mn-ea"/>
          <a:cs typeface="+mn-cs"/>
        </a:defRPr>
      </a:lvl1pPr>
      <a:lvl2pPr marL="461621" algn="l" defTabSz="923244" rtl="0" eaLnBrk="1" latinLnBrk="0" hangingPunct="1">
        <a:defRPr sz="1817" kern="1200">
          <a:solidFill>
            <a:schemeClr val="tx1"/>
          </a:solidFill>
          <a:latin typeface="+mn-lt"/>
          <a:ea typeface="+mn-ea"/>
          <a:cs typeface="+mn-cs"/>
        </a:defRPr>
      </a:lvl2pPr>
      <a:lvl3pPr marL="923244" algn="l" defTabSz="923244" rtl="0" eaLnBrk="1" latinLnBrk="0" hangingPunct="1">
        <a:defRPr sz="1817" kern="1200">
          <a:solidFill>
            <a:schemeClr val="tx1"/>
          </a:solidFill>
          <a:latin typeface="+mn-lt"/>
          <a:ea typeface="+mn-ea"/>
          <a:cs typeface="+mn-cs"/>
        </a:defRPr>
      </a:lvl3pPr>
      <a:lvl4pPr marL="1384864" algn="l" defTabSz="923244" rtl="0" eaLnBrk="1" latinLnBrk="0" hangingPunct="1">
        <a:defRPr sz="1817" kern="1200">
          <a:solidFill>
            <a:schemeClr val="tx1"/>
          </a:solidFill>
          <a:latin typeface="+mn-lt"/>
          <a:ea typeface="+mn-ea"/>
          <a:cs typeface="+mn-cs"/>
        </a:defRPr>
      </a:lvl4pPr>
      <a:lvl5pPr marL="1846485" algn="l" defTabSz="923244" rtl="0" eaLnBrk="1" latinLnBrk="0" hangingPunct="1">
        <a:defRPr sz="1817" kern="1200">
          <a:solidFill>
            <a:schemeClr val="tx1"/>
          </a:solidFill>
          <a:latin typeface="+mn-lt"/>
          <a:ea typeface="+mn-ea"/>
          <a:cs typeface="+mn-cs"/>
        </a:defRPr>
      </a:lvl5pPr>
      <a:lvl6pPr marL="2308107" algn="l" defTabSz="923244" rtl="0" eaLnBrk="1" latinLnBrk="0" hangingPunct="1">
        <a:defRPr sz="1817" kern="1200">
          <a:solidFill>
            <a:schemeClr val="tx1"/>
          </a:solidFill>
          <a:latin typeface="+mn-lt"/>
          <a:ea typeface="+mn-ea"/>
          <a:cs typeface="+mn-cs"/>
        </a:defRPr>
      </a:lvl6pPr>
      <a:lvl7pPr marL="2769728" algn="l" defTabSz="923244" rtl="0" eaLnBrk="1" latinLnBrk="0" hangingPunct="1">
        <a:defRPr sz="1817" kern="1200">
          <a:solidFill>
            <a:schemeClr val="tx1"/>
          </a:solidFill>
          <a:latin typeface="+mn-lt"/>
          <a:ea typeface="+mn-ea"/>
          <a:cs typeface="+mn-cs"/>
        </a:defRPr>
      </a:lvl7pPr>
      <a:lvl8pPr marL="3231351" algn="l" defTabSz="923244" rtl="0" eaLnBrk="1" latinLnBrk="0" hangingPunct="1">
        <a:defRPr sz="1817" kern="1200">
          <a:solidFill>
            <a:schemeClr val="tx1"/>
          </a:solidFill>
          <a:latin typeface="+mn-lt"/>
          <a:ea typeface="+mn-ea"/>
          <a:cs typeface="+mn-cs"/>
        </a:defRPr>
      </a:lvl8pPr>
      <a:lvl9pPr marL="3692971" algn="l" defTabSz="923244" rtl="0" eaLnBrk="1" latinLnBrk="0" hangingPunct="1">
        <a:defRPr sz="181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forms.gle/2cmGx3469zKyJ6DH9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hlakkaraju@seas.harvard.edu" TargetMode="External"/><Relationship Id="rId2" Type="http://schemas.openxmlformats.org/officeDocument/2006/relationships/hyperlink" Target="mailto:hlakkaraju@hbs.edu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hyperlink" Target="https://canvas.harvard.edu/courses/68154/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isaaclage@g.harvard.edu" TargetMode="External"/><Relationship Id="rId5" Type="http://schemas.openxmlformats.org/officeDocument/2006/relationships/hyperlink" Target="mailto:hlakkaraju@seas.harvard.edu" TargetMode="External"/><Relationship Id="rId4" Type="http://schemas.openxmlformats.org/officeDocument/2006/relationships/hyperlink" Target="mailto:hlakkaraju@hbs.edu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gle/2cmGx3469zKyJ6DH9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6647" y="1189749"/>
            <a:ext cx="7690705" cy="1961783"/>
          </a:xfrm>
        </p:spPr>
        <p:txBody>
          <a:bodyPr>
            <a:noAutofit/>
          </a:bodyPr>
          <a:lstStyle/>
          <a:p>
            <a:r>
              <a:rPr lang="en-US" sz="3534" dirty="0"/>
              <a:t>CS282BR: Topics in Machine Learning</a:t>
            </a:r>
            <a:br>
              <a:rPr lang="en-US" sz="3534" dirty="0"/>
            </a:br>
            <a:r>
              <a:rPr lang="en-US" sz="3534" dirty="0"/>
              <a:t>Interpretability and </a:t>
            </a:r>
            <a:r>
              <a:rPr lang="en-US" sz="3534" dirty="0" err="1"/>
              <a:t>Explainability</a:t>
            </a:r>
            <a:endParaRPr lang="en-US" sz="3534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4724400"/>
            <a:ext cx="8839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0000F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Hima</a:t>
            </a:r>
            <a:r>
              <a:rPr lang="en-US" sz="3200" dirty="0">
                <a:solidFill>
                  <a:srgbClr val="0000F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Lakkaraju</a:t>
            </a:r>
          </a:p>
          <a:p>
            <a:endParaRPr lang="en-US" sz="28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2800" dirty="0">
                <a:solidFill>
                  <a:srgbClr val="C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Assistant Professor (Starting Jan 2020)</a:t>
            </a:r>
          </a:p>
          <a:p>
            <a:r>
              <a:rPr lang="en-US" sz="2800" dirty="0">
                <a:solidFill>
                  <a:srgbClr val="C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Harvard Business School + Harvard SEAS</a:t>
            </a:r>
          </a:p>
          <a:p>
            <a:endParaRPr lang="en-US" sz="28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32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32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32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76200" y="4429125"/>
            <a:ext cx="8991600" cy="0"/>
          </a:xfrm>
          <a:prstGeom prst="line">
            <a:avLst/>
          </a:prstGeom>
          <a:ln w="76200" cap="sq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0074"/>
      </p:ext>
    </p:extLst>
  </p:cSld>
  <p:clrMapOvr>
    <a:masterClrMapping/>
  </p:clrMapOvr>
  <p:transition advTm="16244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FD3B7-9870-1945-BA25-500D09EEF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Assessment: </a:t>
            </a:r>
            <a:br>
              <a:rPr lang="en-US" dirty="0"/>
            </a:br>
            <a:r>
              <a:rPr lang="en-US" dirty="0"/>
              <a:t>Semester Project and Checkpoints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E87FD-3A0C-0D41-ACAC-20F8982BE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FF"/>
                </a:solidFill>
              </a:rPr>
              <a:t>3 checkpoints</a:t>
            </a:r>
          </a:p>
          <a:p>
            <a:pPr lvl="1"/>
            <a:r>
              <a:rPr lang="en-US" dirty="0"/>
              <a:t>Problem direction, context, outline of algorithm and evaluation</a:t>
            </a:r>
          </a:p>
          <a:p>
            <a:pPr lvl="1"/>
            <a:r>
              <a:rPr lang="en-US" dirty="0"/>
              <a:t>Formulation, algorithm, preliminary results</a:t>
            </a:r>
          </a:p>
          <a:p>
            <a:pPr lvl="1"/>
            <a:r>
              <a:rPr lang="en-US" dirty="0"/>
              <a:t>Additional theory/methods and results</a:t>
            </a:r>
          </a:p>
          <a:p>
            <a:pPr lvl="1"/>
            <a:r>
              <a:rPr lang="en-US" dirty="0"/>
              <a:t>Templates will be posted on canvas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Final presentation </a:t>
            </a:r>
          </a:p>
          <a:p>
            <a:pPr lvl="1"/>
            <a:r>
              <a:rPr lang="en-US" dirty="0"/>
              <a:t>15 mins presentation + 5 mins questions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Final report </a:t>
            </a:r>
          </a:p>
          <a:p>
            <a:pPr lvl="1"/>
            <a:r>
              <a:rPr lang="en-US" dirty="0"/>
              <a:t>Detailed writeup (8 pages)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5D160-4580-8B49-94F3-7F3A2E6E0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9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B7362-6F64-914F-B14D-3C5A02560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for Assignments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EA3ED09-5F0A-8B43-84D9-B678E95513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3526049"/>
              </p:ext>
            </p:extLst>
          </p:nvPr>
        </p:nvGraphicFramePr>
        <p:xfrm>
          <a:off x="457201" y="1637625"/>
          <a:ext cx="8229600" cy="3708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30575816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550662496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035881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Assignment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812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09/16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09/30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153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09/30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10/14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122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11/04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29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09/23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365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10/21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42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11/11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8570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Final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12/06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184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Final Report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12/09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537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Paper Presentation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Sign up for slots (first-come, first-serve)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445540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24EF5C-EA3C-8C4B-8961-48A04214A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5388BB-8D36-4F4E-9CA4-5790B1D5CF0D}"/>
              </a:ext>
            </a:extLst>
          </p:cNvPr>
          <p:cNvSpPr txBox="1"/>
          <p:nvPr/>
        </p:nvSpPr>
        <p:spPr>
          <a:xfrm>
            <a:off x="2667000" y="5632032"/>
            <a:ext cx="4116833" cy="6968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All Deadlines: Monday 11.59pm ET</a:t>
            </a:r>
          </a:p>
          <a:p>
            <a:pPr algn="ct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Presentations: In class on Friday</a:t>
            </a:r>
          </a:p>
        </p:txBody>
      </p:sp>
    </p:spTree>
    <p:extLst>
      <p:ext uri="{BB962C8B-B14F-4D97-AF65-F5344CB8AC3E}">
        <p14:creationId xmlns:p14="http://schemas.microsoft.com/office/powerpoint/2010/main" val="1007715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B4885-7DD4-1F4B-9E50-0452D439E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COURSE REGISTRATION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D0E90-7C87-114A-B316-80D9E0EEC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Form: </a:t>
            </a:r>
            <a:r>
              <a:rPr lang="en-US" dirty="0">
                <a:hlinkClick r:id="rId2"/>
              </a:rPr>
              <a:t>https://forms.gle/2cmGx3469zKyJ6DH9</a:t>
            </a:r>
            <a:endParaRPr lang="en-US" dirty="0"/>
          </a:p>
          <a:p>
            <a:pPr lvl="1"/>
            <a:r>
              <a:rPr lang="en-US" dirty="0"/>
              <a:t>Due September 7</a:t>
            </a:r>
            <a:r>
              <a:rPr lang="en-US" baseline="30000" dirty="0"/>
              <a:t>th</a:t>
            </a:r>
            <a:r>
              <a:rPr lang="en-US" dirty="0"/>
              <a:t> (Saturday) 11.59pm ET</a:t>
            </a:r>
          </a:p>
          <a:p>
            <a:pPr lvl="1"/>
            <a:endParaRPr lang="en-US" dirty="0"/>
          </a:p>
          <a:p>
            <a:r>
              <a:rPr lang="en-US" dirty="0"/>
              <a:t>Selection decisions out on </a:t>
            </a:r>
          </a:p>
          <a:p>
            <a:pPr lvl="1"/>
            <a:r>
              <a:rPr lang="en-US" dirty="0"/>
              <a:t>September 9</a:t>
            </a:r>
            <a:r>
              <a:rPr lang="en-US" baseline="30000" dirty="0"/>
              <a:t>th</a:t>
            </a:r>
            <a:r>
              <a:rPr lang="en-US" dirty="0"/>
              <a:t> 11.59pm ET</a:t>
            </a:r>
          </a:p>
          <a:p>
            <a:endParaRPr lang="en-US" dirty="0"/>
          </a:p>
          <a:p>
            <a:r>
              <a:rPr lang="en-US" dirty="0"/>
              <a:t>If selected, you must register by </a:t>
            </a:r>
          </a:p>
          <a:p>
            <a:pPr lvl="1"/>
            <a:r>
              <a:rPr lang="en-US" dirty="0"/>
              <a:t>September 10</a:t>
            </a:r>
            <a:r>
              <a:rPr lang="en-US" baseline="30000" dirty="0"/>
              <a:t>th</a:t>
            </a:r>
            <a:r>
              <a:rPr lang="en-US" dirty="0"/>
              <a:t> 11.59pm 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9572F-38CA-3D49-BEF7-048390AC4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56F9E6-0982-C742-BC46-0C50D3696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972" y="3505200"/>
            <a:ext cx="3177027" cy="238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50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BD7C7-73B6-704E-9403-EE0DDFEA9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4191000"/>
            <a:ext cx="7772400" cy="1470026"/>
          </a:xfrm>
        </p:spPr>
        <p:txBody>
          <a:bodyPr/>
          <a:lstStyle/>
          <a:p>
            <a:r>
              <a:rPr lang="en-US" dirty="0"/>
              <a:t>Questions??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50B670-E603-2349-A91D-F913C39D1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9144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195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DFB28-6C31-435B-9585-D4C4643B5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EC3AD-2688-45FD-AF77-68E39DA5C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E94468-9168-452E-8264-FB91D6C6A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4F1FF7-5A12-4F8D-BA53-8144DF8C8FAA}"/>
              </a:ext>
            </a:extLst>
          </p:cNvPr>
          <p:cNvSpPr/>
          <p:nvPr/>
        </p:nvSpPr>
        <p:spPr>
          <a:xfrm>
            <a:off x="686897" y="1401980"/>
            <a:ext cx="7770203" cy="2971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2319" tIns="46160" rIns="92319" bIns="46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000" dirty="0">
                <a:latin typeface="Helvetica Neue Light" charset="0"/>
                <a:ea typeface="Helvetica Neue Light" charset="0"/>
                <a:cs typeface="Helvetica Neue Light" charset="0"/>
              </a:rPr>
              <a:t>Facilitating Effective and Efficient Human-Machine Collaboration </a:t>
            </a:r>
          </a:p>
          <a:p>
            <a:pPr algn="ctr"/>
            <a:r>
              <a:rPr lang="en-US" sz="4000" dirty="0">
                <a:latin typeface="Helvetica Neue Light" charset="0"/>
                <a:ea typeface="Helvetica Neue Light" charset="0"/>
                <a:cs typeface="Helvetica Neue Light" charset="0"/>
              </a:rPr>
              <a:t>to Improve High-Stakes </a:t>
            </a:r>
          </a:p>
          <a:p>
            <a:pPr algn="ctr"/>
            <a:r>
              <a:rPr lang="en-US" sz="4000" dirty="0">
                <a:latin typeface="Helvetica Neue Light" charset="0"/>
                <a:ea typeface="Helvetica Neue Light" charset="0"/>
                <a:cs typeface="Helvetica Neue Light" charset="0"/>
              </a:rPr>
              <a:t>Decision-Making</a:t>
            </a:r>
          </a:p>
        </p:txBody>
      </p:sp>
      <p:pic>
        <p:nvPicPr>
          <p:cNvPr id="2050" name="Picture 2" descr="Image result for human machine collaboration">
            <a:extLst>
              <a:ext uri="{FF2B5EF4-FFF2-40B4-BE49-F238E27FC236}">
                <a16:creationId xmlns:a16="http://schemas.microsoft.com/office/drawing/2014/main" id="{954D87D9-B077-4DE1-88FF-0E4DBD09C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52" y="4572000"/>
            <a:ext cx="3621073" cy="207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humans + machines">
            <a:extLst>
              <a:ext uri="{FF2B5EF4-FFF2-40B4-BE49-F238E27FC236}">
                <a16:creationId xmlns:a16="http://schemas.microsoft.com/office/drawing/2014/main" id="{22043235-844C-4398-A398-6DA5C86EE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632760"/>
            <a:ext cx="3367695" cy="176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815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3866A-7E84-4BE7-A317-64039E492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High-Stakes 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91734-399C-434E-945D-52F31AD97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08" y="1375963"/>
            <a:ext cx="7924067" cy="4533900"/>
          </a:xfrm>
        </p:spPr>
        <p:txBody>
          <a:bodyPr>
            <a:noAutofit/>
          </a:bodyPr>
          <a:lstStyle/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Healthcare: </a:t>
            </a:r>
            <a:r>
              <a:rPr lang="en-US" sz="2800" dirty="0"/>
              <a:t>What </a:t>
            </a:r>
            <a:r>
              <a:rPr lang="en-US" sz="2800" dirty="0">
                <a:solidFill>
                  <a:srgbClr val="0000FF"/>
                </a:solidFill>
              </a:rPr>
              <a:t>treatment</a:t>
            </a:r>
            <a:r>
              <a:rPr lang="en-US" sz="2800" dirty="0"/>
              <a:t> to recommend to the patient?</a:t>
            </a:r>
          </a:p>
          <a:p>
            <a:endParaRPr lang="en-US" sz="1790" dirty="0"/>
          </a:p>
          <a:p>
            <a:r>
              <a:rPr lang="en-US" sz="2800" dirty="0">
                <a:solidFill>
                  <a:srgbClr val="FF0000"/>
                </a:solidFill>
              </a:rPr>
              <a:t>Criminal Justice: </a:t>
            </a:r>
            <a:r>
              <a:rPr lang="en-US" sz="2800" dirty="0"/>
              <a:t>Should the defendant be released on </a:t>
            </a:r>
            <a:r>
              <a:rPr lang="en-US" sz="2800" dirty="0">
                <a:solidFill>
                  <a:srgbClr val="0000FF"/>
                </a:solidFill>
              </a:rPr>
              <a:t>bail</a:t>
            </a:r>
            <a:r>
              <a:rPr lang="en-US" sz="2800" dirty="0"/>
              <a:t>?</a:t>
            </a:r>
            <a:endParaRPr lang="en-US" sz="179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E548E-133A-4D8D-93B0-CB8E9BA9F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56C467-AABB-4043-A6E2-DD7E6B6E227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360814" y="1378801"/>
            <a:ext cx="1441944" cy="1177593"/>
          </a:xfrm>
          <a:prstGeom prst="rect">
            <a:avLst/>
          </a:prstGeom>
        </p:spPr>
      </p:pic>
      <p:pic>
        <p:nvPicPr>
          <p:cNvPr id="1026" name="Picture 2" descr="Image result for doctor images">
            <a:extLst>
              <a:ext uri="{FF2B5EF4-FFF2-40B4-BE49-F238E27FC236}">
                <a16:creationId xmlns:a16="http://schemas.microsoft.com/office/drawing/2014/main" id="{D5ABE2E6-76A8-4B92-93E8-65AD3F6D7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398501"/>
            <a:ext cx="1706403" cy="113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1ACCD34-3673-4D0E-AFC5-35B6BEE72A08}"/>
              </a:ext>
            </a:extLst>
          </p:cNvPr>
          <p:cNvSpPr/>
          <p:nvPr/>
        </p:nvSpPr>
        <p:spPr>
          <a:xfrm>
            <a:off x="684291" y="5475201"/>
            <a:ext cx="7886699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2319" tIns="46160" rIns="92319" bIns="46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524" dirty="0">
                <a:latin typeface="Helvetica Neue Light" charset="0"/>
                <a:ea typeface="Helvetica Neue Light" charset="0"/>
                <a:cs typeface="Helvetica Neue Light" charset="0"/>
              </a:rPr>
              <a:t>High-Stakes Decisions: Impact on human well-being.</a:t>
            </a:r>
          </a:p>
        </p:txBody>
      </p:sp>
    </p:spTree>
    <p:extLst>
      <p:ext uri="{BB962C8B-B14F-4D97-AF65-F5344CB8AC3E}">
        <p14:creationId xmlns:p14="http://schemas.microsoft.com/office/powerpoint/2010/main" val="150944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21"/>
    </mc:Choice>
    <mc:Fallback xmlns="">
      <p:transition spd="slow" advTm="35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93149-6311-46EC-8973-5302EA64C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My Research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E924D-4F01-4A56-A7F9-14E11D0F9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119B37-0344-4C69-BB36-A33A6F57F297}"/>
              </a:ext>
            </a:extLst>
          </p:cNvPr>
          <p:cNvSpPr/>
          <p:nvPr/>
        </p:nvSpPr>
        <p:spPr>
          <a:xfrm>
            <a:off x="2865907" y="1524000"/>
            <a:ext cx="2475423" cy="14617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2319" tIns="46160" rIns="92319" bIns="46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b="1" dirty="0">
                <a:latin typeface="Helvetica Neue Light"/>
              </a:rPr>
              <a:t>Interpretable Models for Decision-Making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28A096-FB68-4634-854A-126949328185}"/>
              </a:ext>
            </a:extLst>
          </p:cNvPr>
          <p:cNvSpPr/>
          <p:nvPr/>
        </p:nvSpPr>
        <p:spPr>
          <a:xfrm>
            <a:off x="2865907" y="3090776"/>
            <a:ext cx="2461846" cy="146172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2319" tIns="46160" rIns="92319" bIns="46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17" b="1" dirty="0">
                <a:latin typeface="Helvetica Neue Light"/>
              </a:rPr>
              <a:t>Characterizing Biases in Human &amp; Machine Decisions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D38998-22E0-4CB6-971F-0CB88A20E681}"/>
              </a:ext>
            </a:extLst>
          </p:cNvPr>
          <p:cNvSpPr/>
          <p:nvPr/>
        </p:nvSpPr>
        <p:spPr>
          <a:xfrm>
            <a:off x="5462954" y="1524000"/>
            <a:ext cx="2461846" cy="146172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2319" tIns="46160" rIns="92319" bIns="46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17" dirty="0">
              <a:latin typeface="Helvetica Neue Light"/>
            </a:endParaRPr>
          </a:p>
          <a:p>
            <a:pPr algn="ctr"/>
            <a:r>
              <a:rPr lang="en-US" sz="1817" b="1" dirty="0">
                <a:latin typeface="Helvetica Neue Light"/>
              </a:rPr>
              <a:t>Reliable Evaluation </a:t>
            </a:r>
          </a:p>
          <a:p>
            <a:pPr algn="ctr"/>
            <a:r>
              <a:rPr lang="en-US" sz="1817" b="1" dirty="0">
                <a:latin typeface="Helvetica Neue Light"/>
              </a:rPr>
              <a:t>of Models for </a:t>
            </a:r>
          </a:p>
          <a:p>
            <a:pPr algn="ctr"/>
            <a:r>
              <a:rPr lang="en-US" sz="1817" b="1" dirty="0">
                <a:latin typeface="Helvetica Neue Light"/>
              </a:rPr>
              <a:t>Decision-Making</a:t>
            </a:r>
          </a:p>
          <a:p>
            <a:pPr algn="ctr"/>
            <a:endParaRPr lang="en-US" sz="1817" dirty="0">
              <a:latin typeface="Helvetica Neue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EFB902-4799-4FC9-8B5E-B602DE65EBDB}"/>
              </a:ext>
            </a:extLst>
          </p:cNvPr>
          <p:cNvSpPr/>
          <p:nvPr/>
        </p:nvSpPr>
        <p:spPr>
          <a:xfrm>
            <a:off x="5462954" y="3090775"/>
            <a:ext cx="2461846" cy="146172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2319" tIns="46160" rIns="92319" bIns="46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17" b="1" dirty="0">
                <a:latin typeface="Helvetica Neue Light"/>
              </a:rPr>
              <a:t>Diagnosing Failures of Predictive models</a:t>
            </a:r>
          </a:p>
        </p:txBody>
      </p:sp>
      <p:pic>
        <p:nvPicPr>
          <p:cNvPr id="23" name="Picture 12" descr="Image result for health care icon">
            <a:extLst>
              <a:ext uri="{FF2B5EF4-FFF2-40B4-BE49-F238E27FC236}">
                <a16:creationId xmlns:a16="http://schemas.microsoft.com/office/drawing/2014/main" id="{90BA3EA1-B9DE-4DEE-AE3A-515629FB1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360" y="4995727"/>
            <a:ext cx="725640" cy="725640"/>
          </a:xfrm>
          <a:prstGeom prst="rect">
            <a:avLst/>
          </a:prstGeom>
          <a:blipFill dpi="0" rotWithShape="1">
            <a:blip r:embed="rId4">
              <a:alphaModFix amt="0"/>
            </a:blip>
            <a:srcRect/>
            <a:tile tx="0" ty="0" sx="100000" sy="100000" flip="none" algn="tl"/>
          </a:blipFill>
          <a:extLst/>
        </p:spPr>
      </p:pic>
      <p:pic>
        <p:nvPicPr>
          <p:cNvPr id="24" name="Picture 8" descr="Image result for education icon">
            <a:extLst>
              <a:ext uri="{FF2B5EF4-FFF2-40B4-BE49-F238E27FC236}">
                <a16:creationId xmlns:a16="http://schemas.microsoft.com/office/drawing/2014/main" id="{6BDAC108-31AF-4999-A4D4-196893E72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993" y="4958092"/>
            <a:ext cx="890349" cy="890349"/>
          </a:xfrm>
          <a:prstGeom prst="rect">
            <a:avLst/>
          </a:prstGeom>
          <a:blipFill dpi="0" rotWithShape="1">
            <a:blip r:embed="rId4">
              <a:alphaModFix amt="0"/>
            </a:blip>
            <a:srcRect/>
            <a:tile tx="0" ty="0" sx="100000" sy="100000" flip="none" algn="tl"/>
          </a:blipFill>
          <a:extLst/>
        </p:spPr>
      </p:pic>
      <p:pic>
        <p:nvPicPr>
          <p:cNvPr id="25" name="Picture 10" descr="Image result for law icon">
            <a:extLst>
              <a:ext uri="{FF2B5EF4-FFF2-40B4-BE49-F238E27FC236}">
                <a16:creationId xmlns:a16="http://schemas.microsoft.com/office/drawing/2014/main" id="{F8481595-8FC5-4584-B57F-6D7D6755B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23" y="5015135"/>
            <a:ext cx="750177" cy="750177"/>
          </a:xfrm>
          <a:prstGeom prst="rect">
            <a:avLst/>
          </a:prstGeom>
          <a:blipFill dpi="0" rotWithShape="1">
            <a:blip r:embed="rId4">
              <a:alphaModFix amt="0"/>
            </a:blip>
            <a:srcRect/>
            <a:tile tx="0" ty="0" sx="100000" sy="100000" flip="none" algn="tl"/>
          </a:blipFill>
          <a:extLst/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F1EF055-7BA4-4BA0-B0EE-5DCB06B447C3}"/>
              </a:ext>
            </a:extLst>
          </p:cNvPr>
          <p:cNvSpPr txBox="1"/>
          <p:nvPr/>
        </p:nvSpPr>
        <p:spPr>
          <a:xfrm>
            <a:off x="752216" y="5249566"/>
            <a:ext cx="1293944" cy="651589"/>
          </a:xfrm>
          <a:prstGeom prst="rect">
            <a:avLst/>
          </a:prstGeom>
          <a:blipFill dpi="0" rotWithShape="1">
            <a:blip r:embed="rId4">
              <a:alphaModFix amt="0"/>
            </a:blip>
            <a:srcRect/>
            <a:tile tx="0" ty="0" sx="100000" sy="100000" flip="none" algn="tl"/>
          </a:blipFill>
        </p:spPr>
        <p:txBody>
          <a:bodyPr wrap="none" rtlCol="0">
            <a:spAutoFit/>
          </a:bodyPr>
          <a:lstStyle/>
          <a:p>
            <a:r>
              <a:rPr lang="en-US" sz="1817" b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Application</a:t>
            </a:r>
          </a:p>
          <a:p>
            <a:r>
              <a:rPr lang="en-US" sz="1817" b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Domains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BACC97-2383-4164-BB38-4971AEF45482}"/>
              </a:ext>
            </a:extLst>
          </p:cNvPr>
          <p:cNvSpPr txBox="1"/>
          <p:nvPr/>
        </p:nvSpPr>
        <p:spPr>
          <a:xfrm>
            <a:off x="750117" y="2673483"/>
            <a:ext cx="1640193" cy="931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17" b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Computational</a:t>
            </a:r>
          </a:p>
          <a:p>
            <a:r>
              <a:rPr lang="en-US" sz="1817" b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Methods &amp;</a:t>
            </a:r>
          </a:p>
          <a:p>
            <a:r>
              <a:rPr lang="en-US" sz="1817" b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Algorithms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576C02-F5F0-45CC-8B20-442A93FA1A9B}"/>
              </a:ext>
            </a:extLst>
          </p:cNvPr>
          <p:cNvCxnSpPr/>
          <p:nvPr/>
        </p:nvCxnSpPr>
        <p:spPr>
          <a:xfrm>
            <a:off x="417635" y="4832103"/>
            <a:ext cx="8308731" cy="0"/>
          </a:xfrm>
          <a:prstGeom prst="line">
            <a:avLst/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2CE8939-9557-494E-A6E7-557CF76AF2FD}"/>
              </a:ext>
            </a:extLst>
          </p:cNvPr>
          <p:cNvSpPr txBox="1"/>
          <p:nvPr/>
        </p:nvSpPr>
        <p:spPr>
          <a:xfrm>
            <a:off x="2971800" y="5721368"/>
            <a:ext cx="595035" cy="371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17" b="1" dirty="0">
                <a:latin typeface="Helvetica Neue Light" charset="0"/>
                <a:ea typeface="Helvetica Neue Light" charset="0"/>
                <a:cs typeface="Helvetica Neue Light" charset="0"/>
              </a:rPr>
              <a:t>Law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DE7B46-62AF-4D76-9E91-85E4A91293EF}"/>
              </a:ext>
            </a:extLst>
          </p:cNvPr>
          <p:cNvSpPr txBox="1"/>
          <p:nvPr/>
        </p:nvSpPr>
        <p:spPr>
          <a:xfrm>
            <a:off x="4095479" y="5721368"/>
            <a:ext cx="1279517" cy="371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17" b="1" dirty="0">
                <a:latin typeface="Helvetica Neue Light" charset="0"/>
                <a:ea typeface="Helvetica Neue Light" charset="0"/>
                <a:cs typeface="Helvetica Neue Light" charset="0"/>
              </a:rPr>
              <a:t>Healthcare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9D99CC8-6638-4674-ADBA-2289594FFD28}"/>
              </a:ext>
            </a:extLst>
          </p:cNvPr>
          <p:cNvSpPr txBox="1"/>
          <p:nvPr/>
        </p:nvSpPr>
        <p:spPr>
          <a:xfrm>
            <a:off x="5574336" y="5716860"/>
            <a:ext cx="1183337" cy="371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17" b="1" dirty="0">
                <a:latin typeface="Helvetica Neue Light" charset="0"/>
                <a:ea typeface="Helvetica Neue Light" charset="0"/>
                <a:cs typeface="Helvetica Neue Light" charset="0"/>
              </a:rPr>
              <a:t>Education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3AD500-B089-4652-A506-DC133111F106}"/>
              </a:ext>
            </a:extLst>
          </p:cNvPr>
          <p:cNvSpPr txBox="1"/>
          <p:nvPr/>
        </p:nvSpPr>
        <p:spPr>
          <a:xfrm>
            <a:off x="7010400" y="5715175"/>
            <a:ext cx="1080745" cy="371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17" b="1" dirty="0">
                <a:latin typeface="Helvetica Neue Light" charset="0"/>
                <a:ea typeface="Helvetica Neue Light" charset="0"/>
                <a:cs typeface="Helvetica Neue Light" charset="0"/>
              </a:rPr>
              <a:t>Business</a:t>
            </a:r>
          </a:p>
        </p:txBody>
      </p:sp>
      <p:pic>
        <p:nvPicPr>
          <p:cNvPr id="2050" name="Picture 2" descr="Image result for business icon">
            <a:extLst>
              <a:ext uri="{FF2B5EF4-FFF2-40B4-BE49-F238E27FC236}">
                <a16:creationId xmlns:a16="http://schemas.microsoft.com/office/drawing/2014/main" id="{94A330D9-C1DD-4059-BBA1-02F2FC972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853" y="5111711"/>
            <a:ext cx="614788" cy="61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742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93149-6311-46EC-8973-5302EA64C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/>
          <a:lstStyle/>
          <a:p>
            <a:r>
              <a:rPr lang="en-US" dirty="0"/>
              <a:t>Academic Research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E924D-4F01-4A56-A7F9-14E11D0F9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119B37-0344-4C69-BB36-A33A6F57F297}"/>
              </a:ext>
            </a:extLst>
          </p:cNvPr>
          <p:cNvSpPr/>
          <p:nvPr/>
        </p:nvSpPr>
        <p:spPr>
          <a:xfrm>
            <a:off x="914400" y="1447800"/>
            <a:ext cx="3581400" cy="243432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2319" tIns="46160" rIns="92319" bIns="46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500" b="1" dirty="0">
                <a:latin typeface="Helvetica Neue Light"/>
              </a:rPr>
              <a:t>Interpretable Models for Decision-Making</a:t>
            </a:r>
          </a:p>
          <a:p>
            <a:pPr algn="ctr"/>
            <a:endParaRPr lang="en-US" sz="2500" b="1" dirty="0">
              <a:latin typeface="Helvetica Neue Light"/>
            </a:endParaRPr>
          </a:p>
          <a:p>
            <a:pPr algn="ctr"/>
            <a:r>
              <a:rPr lang="en-US" sz="2000" dirty="0">
                <a:latin typeface="Helvetica Neue Light"/>
              </a:rPr>
              <a:t>[KDD’16, AISTATS’17, </a:t>
            </a:r>
          </a:p>
          <a:p>
            <a:pPr algn="ctr"/>
            <a:r>
              <a:rPr lang="en-US" sz="2000" dirty="0">
                <a:latin typeface="Helvetica Neue Light"/>
              </a:rPr>
              <a:t>FAT ML’17, AIES’19]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28A096-FB68-4634-854A-126949328185}"/>
              </a:ext>
            </a:extLst>
          </p:cNvPr>
          <p:cNvSpPr/>
          <p:nvPr/>
        </p:nvSpPr>
        <p:spPr>
          <a:xfrm>
            <a:off x="914400" y="3962498"/>
            <a:ext cx="3581400" cy="243432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2319" tIns="46160" rIns="92319" bIns="46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500" b="1" dirty="0">
                <a:latin typeface="Helvetica Neue Light"/>
              </a:rPr>
              <a:t>Characterizing Biases in </a:t>
            </a:r>
          </a:p>
          <a:p>
            <a:pPr algn="ctr"/>
            <a:r>
              <a:rPr lang="en-US" sz="2500" b="1" dirty="0">
                <a:latin typeface="Helvetica Neue Light"/>
              </a:rPr>
              <a:t>Human &amp; Machine Decisions</a:t>
            </a:r>
          </a:p>
          <a:p>
            <a:pPr algn="ctr"/>
            <a:r>
              <a:rPr lang="en-US" sz="2500" b="1" dirty="0">
                <a:latin typeface="Helvetica Neue Light"/>
              </a:rPr>
              <a:t> </a:t>
            </a:r>
          </a:p>
          <a:p>
            <a:pPr algn="ctr"/>
            <a:r>
              <a:rPr lang="en-US" sz="2000" dirty="0">
                <a:latin typeface="Helvetica Neue Light"/>
              </a:rPr>
              <a:t>[NIPS’16, SDM’15]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D38998-22E0-4CB6-971F-0CB88A20E681}"/>
              </a:ext>
            </a:extLst>
          </p:cNvPr>
          <p:cNvSpPr/>
          <p:nvPr/>
        </p:nvSpPr>
        <p:spPr>
          <a:xfrm>
            <a:off x="4648201" y="1444622"/>
            <a:ext cx="3581399" cy="243432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2319" tIns="46160" rIns="92319" bIns="46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17" dirty="0">
              <a:latin typeface="Helvetica Neue Light"/>
            </a:endParaRPr>
          </a:p>
          <a:p>
            <a:pPr algn="ctr"/>
            <a:r>
              <a:rPr lang="en-US" sz="2500" b="1" dirty="0">
                <a:latin typeface="Helvetica Neue Light"/>
              </a:rPr>
              <a:t>Reliable Evaluation </a:t>
            </a:r>
          </a:p>
          <a:p>
            <a:pPr algn="ctr"/>
            <a:r>
              <a:rPr lang="en-US" sz="2500" b="1" dirty="0">
                <a:latin typeface="Helvetica Neue Light"/>
              </a:rPr>
              <a:t>of Models for </a:t>
            </a:r>
          </a:p>
          <a:p>
            <a:pPr algn="ctr"/>
            <a:r>
              <a:rPr lang="en-US" sz="2500" b="1" dirty="0">
                <a:latin typeface="Helvetica Neue Light"/>
              </a:rPr>
              <a:t>Decision-Making</a:t>
            </a:r>
          </a:p>
          <a:p>
            <a:pPr algn="ctr"/>
            <a:endParaRPr lang="en-US" sz="2500" b="1" dirty="0">
              <a:latin typeface="Helvetica Neue Light"/>
            </a:endParaRPr>
          </a:p>
          <a:p>
            <a:pPr algn="ctr"/>
            <a:r>
              <a:rPr lang="en-US" sz="2000" dirty="0">
                <a:latin typeface="Helvetica Neue Light"/>
              </a:rPr>
              <a:t>[QJE’18, KDD’17, KDD’15]</a:t>
            </a:r>
          </a:p>
          <a:p>
            <a:pPr algn="ctr"/>
            <a:endParaRPr lang="en-US" sz="1817" dirty="0">
              <a:latin typeface="Helvetica Neue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EFB902-4799-4FC9-8B5E-B602DE65EBDB}"/>
              </a:ext>
            </a:extLst>
          </p:cNvPr>
          <p:cNvSpPr/>
          <p:nvPr/>
        </p:nvSpPr>
        <p:spPr>
          <a:xfrm>
            <a:off x="4648200" y="3962498"/>
            <a:ext cx="3581398" cy="243432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2319" tIns="46160" rIns="92319" bIns="46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500" b="1" dirty="0">
                <a:latin typeface="Helvetica Neue Light"/>
              </a:rPr>
              <a:t>Diagnosing Failures of </a:t>
            </a:r>
          </a:p>
          <a:p>
            <a:pPr algn="ctr"/>
            <a:r>
              <a:rPr lang="en-US" sz="2500" b="1" dirty="0">
                <a:latin typeface="Helvetica Neue Light"/>
              </a:rPr>
              <a:t>Predictive models</a:t>
            </a:r>
          </a:p>
          <a:p>
            <a:pPr algn="ctr"/>
            <a:endParaRPr lang="en-US" sz="2500" b="1" dirty="0">
              <a:latin typeface="Helvetica Neue Light"/>
            </a:endParaRPr>
          </a:p>
          <a:p>
            <a:pPr algn="ctr"/>
            <a:r>
              <a:rPr lang="en-US" sz="2000" dirty="0">
                <a:latin typeface="Helvetica Neue Light"/>
              </a:rPr>
              <a:t>[AAAI’17]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D45C87-7C65-4D29-8460-29C1B2405F1D}"/>
              </a:ext>
            </a:extLst>
          </p:cNvPr>
          <p:cNvSpPr txBox="1"/>
          <p:nvPr/>
        </p:nvSpPr>
        <p:spPr>
          <a:xfrm>
            <a:off x="1600200" y="3657600"/>
            <a:ext cx="184731" cy="394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463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77CE3-772B-6748-A39E-2213FB699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are Hiring!!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DFCAE-661C-2F4E-AA64-0814C18EA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914400"/>
            <a:ext cx="8229600" cy="5181600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Starting </a:t>
            </a:r>
            <a:r>
              <a:rPr lang="en-US" dirty="0">
                <a:solidFill>
                  <a:srgbClr val="0000FF"/>
                </a:solidFill>
              </a:rPr>
              <a:t>a new, vibrant research group </a:t>
            </a:r>
          </a:p>
          <a:p>
            <a:pPr lvl="1"/>
            <a:r>
              <a:rPr lang="en-US" dirty="0"/>
              <a:t>Focus on ML methods as well as applications </a:t>
            </a:r>
          </a:p>
          <a:p>
            <a:pPr lvl="1"/>
            <a:r>
              <a:rPr lang="en-US" dirty="0"/>
              <a:t>Collaborations with Law, Policy, and Medical schools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PhD, Masters, and Undergraduate </a:t>
            </a:r>
            <a:r>
              <a:rPr lang="en-US" dirty="0"/>
              <a:t>students</a:t>
            </a:r>
          </a:p>
          <a:p>
            <a:pPr lvl="1"/>
            <a:r>
              <a:rPr lang="en-US" dirty="0"/>
              <a:t>Background in ML and Programming [preferred]</a:t>
            </a:r>
          </a:p>
          <a:p>
            <a:pPr lvl="1"/>
            <a:r>
              <a:rPr lang="en-US" dirty="0"/>
              <a:t>Computer Science, Statistics, Data Science</a:t>
            </a:r>
          </a:p>
          <a:p>
            <a:pPr lvl="1"/>
            <a:r>
              <a:rPr lang="en-US" dirty="0"/>
              <a:t>Business, Law, Policy, Public Health &amp; Medical Schools</a:t>
            </a:r>
          </a:p>
          <a:p>
            <a:pPr lvl="1"/>
            <a:endParaRPr lang="en-US" dirty="0"/>
          </a:p>
          <a:p>
            <a:r>
              <a:rPr lang="en-US" dirty="0"/>
              <a:t>Email me: </a:t>
            </a:r>
            <a:r>
              <a:rPr lang="en-US" dirty="0">
                <a:hlinkClick r:id="rId2"/>
              </a:rPr>
              <a:t>hlakkaraju@hbs.edu</a:t>
            </a:r>
            <a:r>
              <a:rPr lang="en-US" dirty="0"/>
              <a:t>; </a:t>
            </a:r>
            <a:r>
              <a:rPr lang="en-US" dirty="0">
                <a:hlinkClick r:id="rId3"/>
              </a:rPr>
              <a:t>hlakkaraju@seas.harvard.edu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6E507-B4D7-3E41-918B-14E50FEFD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4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BD7C7-73B6-704E-9403-EE0DDFEA9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4191000"/>
            <a:ext cx="7772400" cy="1470026"/>
          </a:xfrm>
        </p:spPr>
        <p:txBody>
          <a:bodyPr/>
          <a:lstStyle/>
          <a:p>
            <a:r>
              <a:rPr lang="en-US" dirty="0"/>
              <a:t>Questions??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50B670-E603-2349-A91D-F913C39D1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9144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761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EB2D7-BA52-DA42-8D45-2721C2537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023A8-66B5-0941-BF82-CCBF266E9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1" y="1306393"/>
            <a:ext cx="9372599" cy="5181600"/>
          </a:xfrm>
        </p:spPr>
        <p:txBody>
          <a:bodyPr>
            <a:normAutofit/>
          </a:bodyPr>
          <a:lstStyle/>
          <a:p>
            <a:r>
              <a:rPr lang="en-US" sz="2500" dirty="0"/>
              <a:t>Course </a:t>
            </a:r>
            <a:r>
              <a:rPr lang="en-US" sz="2500" dirty="0">
                <a:solidFill>
                  <a:srgbClr val="0000FF"/>
                </a:solidFill>
              </a:rPr>
              <a:t>Overview</a:t>
            </a:r>
          </a:p>
          <a:p>
            <a:endParaRPr lang="en-US" sz="2500" dirty="0"/>
          </a:p>
          <a:p>
            <a:r>
              <a:rPr lang="en-US" sz="2500" dirty="0">
                <a:solidFill>
                  <a:srgbClr val="0000FF"/>
                </a:solidFill>
              </a:rPr>
              <a:t>My Research</a:t>
            </a:r>
          </a:p>
          <a:p>
            <a:endParaRPr lang="en-US" sz="2500" dirty="0"/>
          </a:p>
          <a:p>
            <a:r>
              <a:rPr lang="en-US" sz="2500" dirty="0"/>
              <a:t>Interpretability: </a:t>
            </a:r>
            <a:r>
              <a:rPr lang="en-US" sz="2500" dirty="0">
                <a:solidFill>
                  <a:srgbClr val="0000FF"/>
                </a:solidFill>
              </a:rPr>
              <a:t>Real-world scenarios</a:t>
            </a:r>
          </a:p>
          <a:p>
            <a:endParaRPr lang="en-US" sz="2500" dirty="0">
              <a:solidFill>
                <a:srgbClr val="0000FF"/>
              </a:solidFill>
            </a:endParaRPr>
          </a:p>
          <a:p>
            <a:r>
              <a:rPr lang="en-US" sz="2500" dirty="0"/>
              <a:t>Research Paper: </a:t>
            </a:r>
            <a:r>
              <a:rPr lang="en-US" sz="2500" dirty="0">
                <a:solidFill>
                  <a:srgbClr val="0000FF"/>
                </a:solidFill>
              </a:rPr>
              <a:t>Towards a rigorous science of interpretability</a:t>
            </a:r>
          </a:p>
          <a:p>
            <a:pPr marL="0" indent="0">
              <a:buNone/>
            </a:pPr>
            <a:endParaRPr lang="en-US" sz="2500" dirty="0">
              <a:solidFill>
                <a:srgbClr val="0000FF"/>
              </a:solidFill>
            </a:endParaRPr>
          </a:p>
          <a:p>
            <a:r>
              <a:rPr lang="en-US" sz="2500" dirty="0"/>
              <a:t>Break (15 mins)</a:t>
            </a:r>
          </a:p>
          <a:p>
            <a:endParaRPr lang="en-US" sz="2500" dirty="0"/>
          </a:p>
          <a:p>
            <a:r>
              <a:rPr lang="en-US" sz="2500" dirty="0"/>
              <a:t>Research Paper: </a:t>
            </a:r>
            <a:r>
              <a:rPr lang="en-US" sz="2500" dirty="0">
                <a:solidFill>
                  <a:srgbClr val="0000FF"/>
                </a:solidFill>
              </a:rPr>
              <a:t>The mythos of model interpretability</a:t>
            </a:r>
          </a:p>
          <a:p>
            <a:endParaRPr lang="en-US" sz="2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191C3A-AC76-E14F-93E8-FB822DA11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1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F10FA-E71A-6045-9137-36A291C62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Scenario: Bail Decision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B65A5-58E5-0141-929E-B7DF0085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7946339-88A3-0A42-9AEB-EB1E08943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2" y="1447800"/>
            <a:ext cx="7924066" cy="4533900"/>
          </a:xfrm>
        </p:spPr>
        <p:txBody>
          <a:bodyPr>
            <a:normAutofit/>
          </a:bodyPr>
          <a:lstStyle/>
          <a:p>
            <a:r>
              <a:rPr lang="en-US" dirty="0"/>
              <a:t>U.S. police make </a:t>
            </a:r>
            <a:r>
              <a:rPr lang="en-US" dirty="0">
                <a:solidFill>
                  <a:srgbClr val="0000FF"/>
                </a:solidFill>
              </a:rPr>
              <a:t>about 12M arrests each year</a:t>
            </a:r>
          </a:p>
          <a:p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r>
              <a:rPr lang="en-US" dirty="0"/>
              <a:t>Release vs. Detain is a high-stakes decision</a:t>
            </a:r>
          </a:p>
          <a:p>
            <a:pPr lvl="1"/>
            <a:r>
              <a:rPr lang="en-US" dirty="0"/>
              <a:t>Pre-trial </a:t>
            </a:r>
            <a:r>
              <a:rPr lang="en-US" dirty="0">
                <a:solidFill>
                  <a:srgbClr val="0000FF"/>
                </a:solidFill>
              </a:rPr>
              <a:t>detention </a:t>
            </a:r>
            <a:r>
              <a:rPr lang="en-US" dirty="0"/>
              <a:t>can go up to 9 to 12 months</a:t>
            </a:r>
          </a:p>
          <a:p>
            <a:pPr lvl="1"/>
            <a:r>
              <a:rPr lang="en-US" dirty="0"/>
              <a:t>Consequential for </a:t>
            </a:r>
            <a:r>
              <a:rPr lang="en-US" dirty="0">
                <a:solidFill>
                  <a:srgbClr val="0000FF"/>
                </a:solidFill>
              </a:rPr>
              <a:t>jobs &amp; families </a:t>
            </a:r>
            <a:r>
              <a:rPr lang="en-US" dirty="0"/>
              <a:t>of defendants as well as </a:t>
            </a:r>
            <a:r>
              <a:rPr lang="en-US" dirty="0">
                <a:solidFill>
                  <a:srgbClr val="0000FF"/>
                </a:solidFill>
              </a:rPr>
              <a:t>crime</a:t>
            </a:r>
          </a:p>
        </p:txBody>
      </p:sp>
      <p:pic>
        <p:nvPicPr>
          <p:cNvPr id="6" name="Picture 2" descr="Image result for judge icon">
            <a:extLst>
              <a:ext uri="{FF2B5EF4-FFF2-40B4-BE49-F238E27FC236}">
                <a16:creationId xmlns:a16="http://schemas.microsoft.com/office/drawing/2014/main" id="{9DCBA316-571A-DA4F-87CC-79465CCF3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76400" y="2206174"/>
            <a:ext cx="1536939" cy="159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://www.rotaryamboro.org/wp-content/uploads/2011/07/hombre.jpg">
            <a:extLst>
              <a:ext uri="{FF2B5EF4-FFF2-40B4-BE49-F238E27FC236}">
                <a16:creationId xmlns:a16="http://schemas.microsoft.com/office/drawing/2014/main" id="{ED03679D-B678-6941-8615-F2582F967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09" b="97297" l="901" r="9729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663" y="2354947"/>
            <a:ext cx="1295400" cy="129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6F2DADC-A08B-304C-AFAE-DF45BA880438}"/>
              </a:ext>
            </a:extLst>
          </p:cNvPr>
          <p:cNvCxnSpPr>
            <a:cxnSpLocks/>
          </p:cNvCxnSpPr>
          <p:nvPr/>
        </p:nvCxnSpPr>
        <p:spPr>
          <a:xfrm>
            <a:off x="3257657" y="3092898"/>
            <a:ext cx="1923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751B75-14DC-444D-8269-5F0D0B74335E}"/>
              </a:ext>
            </a:extLst>
          </p:cNvPr>
          <p:cNvSpPr txBox="1"/>
          <p:nvPr/>
        </p:nvSpPr>
        <p:spPr>
          <a:xfrm>
            <a:off x="3257657" y="2590800"/>
            <a:ext cx="1814920" cy="394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Release/Detain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D563D9-9002-0246-8E16-2F42D5E59536}"/>
              </a:ext>
            </a:extLst>
          </p:cNvPr>
          <p:cNvSpPr txBox="1"/>
          <p:nvPr/>
        </p:nvSpPr>
        <p:spPr>
          <a:xfrm>
            <a:off x="6705600" y="2654219"/>
            <a:ext cx="2004075" cy="6968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We consider the </a:t>
            </a:r>
          </a:p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binary decision</a:t>
            </a:r>
          </a:p>
        </p:txBody>
      </p:sp>
    </p:spTree>
    <p:extLst>
      <p:ext uri="{BB962C8B-B14F-4D97-AF65-F5344CB8AC3E}">
        <p14:creationId xmlns:p14="http://schemas.microsoft.com/office/powerpoint/2010/main" val="3186141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5F06F-4668-4952-A745-5A7613807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Bail Decision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00C3C-1B91-4903-9D5F-EECF7A5CD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1371600"/>
            <a:ext cx="8001000" cy="4533900"/>
          </a:xfrm>
        </p:spPr>
        <p:txBody>
          <a:bodyPr/>
          <a:lstStyle/>
          <a:p>
            <a:pPr lvl="1"/>
            <a:endParaRPr lang="en-US" dirty="0"/>
          </a:p>
          <a:p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869A7-44AA-4E20-A1F9-909036E47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FE2AF1-9E25-4BAD-8B31-18FD7463C7FB}"/>
              </a:ext>
            </a:extLst>
          </p:cNvPr>
          <p:cNvSpPr/>
          <p:nvPr/>
        </p:nvSpPr>
        <p:spPr>
          <a:xfrm>
            <a:off x="152397" y="4884586"/>
            <a:ext cx="8839199" cy="12875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2319" tIns="46160" rIns="92319" bIns="46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100" dirty="0">
                <a:latin typeface="Helvetica Neue Light"/>
              </a:rPr>
              <a:t>Judge is making a prediction: </a:t>
            </a:r>
          </a:p>
          <a:p>
            <a:pPr algn="ctr"/>
            <a:r>
              <a:rPr lang="en-US" sz="2100" b="1" dirty="0">
                <a:latin typeface="Helvetica Neue Light"/>
              </a:rPr>
              <a:t>Will the defendant commit ‘crime’ if released on bail?</a:t>
            </a:r>
          </a:p>
        </p:txBody>
      </p:sp>
      <p:pic>
        <p:nvPicPr>
          <p:cNvPr id="10" name="Picture 2" descr="Image result for judge icon">
            <a:extLst>
              <a:ext uri="{FF2B5EF4-FFF2-40B4-BE49-F238E27FC236}">
                <a16:creationId xmlns:a16="http://schemas.microsoft.com/office/drawing/2014/main" id="{FD3C22B4-3F12-40AB-A8CC-6A77D903D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2400" y="2441390"/>
            <a:ext cx="1536939" cy="159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://www.rotaryamboro.org/wp-content/uploads/2011/07/hombre.jpg">
            <a:extLst>
              <a:ext uri="{FF2B5EF4-FFF2-40B4-BE49-F238E27FC236}">
                <a16:creationId xmlns:a16="http://schemas.microsoft.com/office/drawing/2014/main" id="{F2934C02-EC3C-4938-81AE-2576DC331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09" b="97297" l="901" r="9729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305759"/>
            <a:ext cx="1295400" cy="129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285A07-5501-4637-B674-24B61F6E6369}"/>
              </a:ext>
            </a:extLst>
          </p:cNvPr>
          <p:cNvCxnSpPr>
            <a:cxnSpLocks/>
          </p:cNvCxnSpPr>
          <p:nvPr/>
        </p:nvCxnSpPr>
        <p:spPr>
          <a:xfrm flipV="1">
            <a:off x="1600200" y="2101353"/>
            <a:ext cx="1295400" cy="8534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0DA2FE-CF1A-4AD1-AED0-1FDB1AE29A5D}"/>
              </a:ext>
            </a:extLst>
          </p:cNvPr>
          <p:cNvCxnSpPr>
            <a:cxnSpLocks/>
          </p:cNvCxnSpPr>
          <p:nvPr/>
        </p:nvCxnSpPr>
        <p:spPr>
          <a:xfrm>
            <a:off x="1600200" y="3221469"/>
            <a:ext cx="1295400" cy="6053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4" descr="http://4vector.com/i/free-vector-male-user-icon-clip-art_125620_male-user-icon-clip-art/Male_User_Icon_clip_art_hight.png">
            <a:extLst>
              <a:ext uri="{FF2B5EF4-FFF2-40B4-BE49-F238E27FC236}">
                <a16:creationId xmlns:a16="http://schemas.microsoft.com/office/drawing/2014/main" id="{A932F549-A9B2-418A-A3D9-6CD0DE14F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941" y="3363162"/>
            <a:ext cx="1290348" cy="122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FDEF396-93A2-41DE-8609-634409CD3711}"/>
              </a:ext>
            </a:extLst>
          </p:cNvPr>
          <p:cNvSpPr txBox="1"/>
          <p:nvPr/>
        </p:nvSpPr>
        <p:spPr>
          <a:xfrm rot="19621651">
            <a:off x="1548401" y="2140231"/>
            <a:ext cx="1043876" cy="394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Release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128F94-2A7C-4D39-88EE-F975F75CAD8A}"/>
              </a:ext>
            </a:extLst>
          </p:cNvPr>
          <p:cNvSpPr txBox="1"/>
          <p:nvPr/>
        </p:nvSpPr>
        <p:spPr>
          <a:xfrm rot="1521579">
            <a:off x="1725870" y="3533156"/>
            <a:ext cx="885179" cy="394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Detain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581F61-B431-442A-93E2-5BD2E0EEBAE1}"/>
              </a:ext>
            </a:extLst>
          </p:cNvPr>
          <p:cNvSpPr txBox="1"/>
          <p:nvPr/>
        </p:nvSpPr>
        <p:spPr>
          <a:xfrm>
            <a:off x="6875224" y="1600200"/>
            <a:ext cx="184731" cy="394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84F6448-501C-49ED-A492-632FBA4A942A}"/>
              </a:ext>
            </a:extLst>
          </p:cNvPr>
          <p:cNvCxnSpPr>
            <a:cxnSpLocks/>
          </p:cNvCxnSpPr>
          <p:nvPr/>
        </p:nvCxnSpPr>
        <p:spPr>
          <a:xfrm>
            <a:off x="4363289" y="1851650"/>
            <a:ext cx="97071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9787300-D6BB-4F66-B432-C3A8B94D7369}"/>
              </a:ext>
            </a:extLst>
          </p:cNvPr>
          <p:cNvSpPr txBox="1"/>
          <p:nvPr/>
        </p:nvSpPr>
        <p:spPr>
          <a:xfrm>
            <a:off x="5461169" y="1352837"/>
            <a:ext cx="2079415" cy="19059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Fail to appear</a:t>
            </a:r>
          </a:p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Non-violent crime</a:t>
            </a:r>
          </a:p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Violent crime</a:t>
            </a:r>
          </a:p>
          <a:p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None of the </a:t>
            </a:r>
          </a:p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above</a:t>
            </a: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B0A2C382-15CF-4EF5-8CFF-39E11B5D6EE4}"/>
              </a:ext>
            </a:extLst>
          </p:cNvPr>
          <p:cNvSpPr/>
          <p:nvPr/>
        </p:nvSpPr>
        <p:spPr>
          <a:xfrm>
            <a:off x="7397418" y="1499120"/>
            <a:ext cx="230798" cy="75031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17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5EE45A-F3FF-4CFD-9C29-A1A06C692F46}"/>
              </a:ext>
            </a:extLst>
          </p:cNvPr>
          <p:cNvSpPr txBox="1"/>
          <p:nvPr/>
        </p:nvSpPr>
        <p:spPr>
          <a:xfrm>
            <a:off x="7655047" y="1676631"/>
            <a:ext cx="1378904" cy="371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17" dirty="0">
                <a:latin typeface="Helvetica Neue Light" charset="0"/>
                <a:ea typeface="Helvetica Neue Light" charset="0"/>
                <a:cs typeface="Helvetica Neue Light" charset="0"/>
              </a:rPr>
              <a:t>Unfavorable</a:t>
            </a:r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F8F7E8D8-F36B-4D82-9581-A7FCB0DB70B6}"/>
              </a:ext>
            </a:extLst>
          </p:cNvPr>
          <p:cNvSpPr/>
          <p:nvPr/>
        </p:nvSpPr>
        <p:spPr>
          <a:xfrm>
            <a:off x="7064936" y="2528101"/>
            <a:ext cx="230798" cy="75031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17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9E109B-CE2F-4396-A2F2-8896DB390813}"/>
              </a:ext>
            </a:extLst>
          </p:cNvPr>
          <p:cNvSpPr txBox="1"/>
          <p:nvPr/>
        </p:nvSpPr>
        <p:spPr>
          <a:xfrm>
            <a:off x="7448545" y="2734168"/>
            <a:ext cx="1157689" cy="371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17" dirty="0">
                <a:latin typeface="Helvetica Neue Light" charset="0"/>
                <a:ea typeface="Helvetica Neue Light" charset="0"/>
                <a:cs typeface="Helvetica Neue Light" charset="0"/>
              </a:rPr>
              <a:t>Favorable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E68ECC8-4DFB-4339-A4E1-62269CB75FC3}"/>
              </a:ext>
            </a:extLst>
          </p:cNvPr>
          <p:cNvSpPr txBox="1"/>
          <p:nvPr/>
        </p:nvSpPr>
        <p:spPr>
          <a:xfrm>
            <a:off x="5461169" y="3627648"/>
            <a:ext cx="2129109" cy="394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Spends time in jail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523FF51-1356-4262-82A3-1732B2B0D5A0}"/>
              </a:ext>
            </a:extLst>
          </p:cNvPr>
          <p:cNvCxnSpPr>
            <a:cxnSpLocks/>
          </p:cNvCxnSpPr>
          <p:nvPr/>
        </p:nvCxnSpPr>
        <p:spPr>
          <a:xfrm>
            <a:off x="4363289" y="2084630"/>
            <a:ext cx="970711" cy="7347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E4ABE0E-6358-4503-AB0A-5B70FFA2C2FE}"/>
              </a:ext>
            </a:extLst>
          </p:cNvPr>
          <p:cNvCxnSpPr>
            <a:cxnSpLocks/>
          </p:cNvCxnSpPr>
          <p:nvPr/>
        </p:nvCxnSpPr>
        <p:spPr>
          <a:xfrm>
            <a:off x="4343400" y="3826847"/>
            <a:ext cx="97071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10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/>
      <p:bldP spid="20" grpId="0"/>
      <p:bldP spid="29" grpId="0" animBg="1"/>
      <p:bldP spid="30" grpId="0"/>
      <p:bldP spid="35" grpId="0" animBg="1"/>
      <p:bldP spid="36" grpId="0"/>
      <p:bldP spid="3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44B6E-BBDE-420F-B8F7-5708759DF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143000"/>
          </a:xfrm>
        </p:spPr>
        <p:txBody>
          <a:bodyPr/>
          <a:lstStyle/>
          <a:p>
            <a:r>
              <a:rPr lang="en-US" sz="3500" dirty="0"/>
              <a:t>Bail Decision-Making as a Prediction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E7D53-8BBC-43EF-AC16-117854EE0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371600"/>
            <a:ext cx="8001000" cy="45339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Build </a:t>
            </a:r>
            <a:r>
              <a:rPr lang="en-US" dirty="0">
                <a:solidFill>
                  <a:srgbClr val="0000FF"/>
                </a:solidFill>
              </a:rPr>
              <a:t>a model that predicts defendant behavior if released </a:t>
            </a:r>
            <a:r>
              <a:rPr lang="en-US" dirty="0"/>
              <a:t>based on his/her characteristics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F5B5A-98D2-4F78-806A-2C0E70E6B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D6E5D0F-4493-4956-AFA6-015489E0CDE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48433" y="2845453"/>
          <a:ext cx="3077310" cy="2125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867">
                  <a:extLst>
                    <a:ext uri="{9D8B030D-6E8A-4147-A177-3AD203B41FA5}">
                      <a16:colId xmlns:a16="http://schemas.microsoft.com/office/drawing/2014/main" val="2802371868"/>
                    </a:ext>
                  </a:extLst>
                </a:gridCol>
                <a:gridCol w="571129">
                  <a:extLst>
                    <a:ext uri="{9D8B030D-6E8A-4147-A177-3AD203B41FA5}">
                      <a16:colId xmlns:a16="http://schemas.microsoft.com/office/drawing/2014/main" val="3291965703"/>
                    </a:ext>
                  </a:extLst>
                </a:gridCol>
                <a:gridCol w="594597">
                  <a:extLst>
                    <a:ext uri="{9D8B030D-6E8A-4147-A177-3AD203B41FA5}">
                      <a16:colId xmlns:a16="http://schemas.microsoft.com/office/drawing/2014/main" val="1626779223"/>
                    </a:ext>
                  </a:extLst>
                </a:gridCol>
                <a:gridCol w="528531">
                  <a:extLst>
                    <a:ext uri="{9D8B030D-6E8A-4147-A177-3AD203B41FA5}">
                      <a16:colId xmlns:a16="http://schemas.microsoft.com/office/drawing/2014/main" val="636621341"/>
                    </a:ext>
                  </a:extLst>
                </a:gridCol>
                <a:gridCol w="963186">
                  <a:extLst>
                    <a:ext uri="{9D8B030D-6E8A-4147-A177-3AD203B41FA5}">
                      <a16:colId xmlns:a16="http://schemas.microsoft.com/office/drawing/2014/main" val="1968508148"/>
                    </a:ext>
                  </a:extLst>
                </a:gridCol>
              </a:tblGrid>
              <a:tr h="383565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rgbClr val="FF0000"/>
                          </a:solidFill>
                        </a:rPr>
                        <a:t>Defendant</a:t>
                      </a:r>
                    </a:p>
                    <a:p>
                      <a:pPr algn="ctr"/>
                      <a:r>
                        <a:rPr lang="en-US" sz="1000" b="0" dirty="0">
                          <a:solidFill>
                            <a:srgbClr val="FF0000"/>
                          </a:solidFill>
                        </a:rPr>
                        <a:t>Characteristics</a:t>
                      </a:r>
                    </a:p>
                  </a:txBody>
                  <a:tcPr marL="69239" marR="69239" marT="34620" marB="34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rgbClr val="FF0000"/>
                          </a:solidFill>
                        </a:rPr>
                        <a:t>Outcome</a:t>
                      </a:r>
                    </a:p>
                  </a:txBody>
                  <a:tcPr marL="69239" marR="69239" marT="34620" marB="34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930773"/>
                  </a:ext>
                </a:extLst>
              </a:tr>
              <a:tr h="383565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Age</a:t>
                      </a:r>
                    </a:p>
                  </a:txBody>
                  <a:tcPr marL="69239" marR="69239" marT="34620" marB="34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Prev. </a:t>
                      </a:r>
                    </a:p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Crimes</a:t>
                      </a:r>
                    </a:p>
                  </a:txBody>
                  <a:tcPr marL="69239" marR="69239" marT="34620" marB="34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Level of </a:t>
                      </a:r>
                    </a:p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Charge</a:t>
                      </a:r>
                    </a:p>
                  </a:txBody>
                  <a:tcPr marL="69239" marR="69239" marT="34620" marB="34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69239" marR="69239" marT="34620" marB="34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69239" marR="69239" marT="34620" marB="34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6981408"/>
                  </a:ext>
                </a:extLst>
              </a:tr>
              <a:tr h="226403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69239" marR="69239" marT="34620" marB="34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9239" marR="69239" marT="34620" marB="34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Felony</a:t>
                      </a:r>
                    </a:p>
                  </a:txBody>
                  <a:tcPr marL="69239" marR="69239" marT="34620" marB="34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69239" marR="69239" marT="34620" marB="34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Crime</a:t>
                      </a:r>
                    </a:p>
                  </a:txBody>
                  <a:tcPr marL="69239" marR="69239" marT="34620" marB="34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5106142"/>
                  </a:ext>
                </a:extLst>
              </a:tr>
              <a:tr h="226403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marL="69239" marR="69239" marT="34620" marB="34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9239" marR="69239" marT="34620" marB="34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Misd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9239" marR="69239" marT="34620" marB="34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69239" marR="69239" marT="34620" marB="34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No Crime</a:t>
                      </a:r>
                    </a:p>
                  </a:txBody>
                  <a:tcPr marL="69239" marR="69239" marT="34620" marB="34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4024837"/>
                  </a:ext>
                </a:extLst>
              </a:tr>
              <a:tr h="226403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63</a:t>
                      </a:r>
                    </a:p>
                  </a:txBody>
                  <a:tcPr marL="69239" marR="69239" marT="34620" marB="34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9239" marR="69239" marT="34620" marB="34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Misd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9239" marR="69239" marT="34620" marB="34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69239" marR="69239" marT="34620" marB="34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No Crime</a:t>
                      </a:r>
                    </a:p>
                  </a:txBody>
                  <a:tcPr marL="69239" marR="69239" marT="34620" marB="34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390953"/>
                  </a:ext>
                </a:extLst>
              </a:tr>
              <a:tr h="226403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9239" marR="69239" marT="34620" marB="34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9239" marR="69239" marT="34620" marB="34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9239" marR="69239" marT="34620" marB="34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69239" marR="69239" marT="34620" marB="34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9239" marR="69239" marT="34620" marB="34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1279151"/>
                  </a:ext>
                </a:extLst>
              </a:tr>
              <a:tr h="226403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9239" marR="69239" marT="34620" marB="34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9239" marR="69239" marT="34620" marB="34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9239" marR="69239" marT="34620" marB="34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69239" marR="69239" marT="34620" marB="34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9239" marR="69239" marT="34620" marB="34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868735"/>
                  </a:ext>
                </a:extLst>
              </a:tr>
              <a:tr h="226403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9239" marR="69239" marT="34620" marB="34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9239" marR="69239" marT="34620" marB="34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9239" marR="69239" marT="34620" marB="34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69239" marR="69239" marT="34620" marB="34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9239" marR="69239" marT="34620" marB="34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7062264"/>
                  </a:ext>
                </a:extLst>
              </a:tr>
            </a:tbl>
          </a:graphicData>
        </a:graphic>
      </p:graphicFrame>
      <p:sp>
        <p:nvSpPr>
          <p:cNvPr id="12" name="Rounded Rectangle 5">
            <a:extLst>
              <a:ext uri="{FF2B5EF4-FFF2-40B4-BE49-F238E27FC236}">
                <a16:creationId xmlns:a16="http://schemas.microsoft.com/office/drawing/2014/main" id="{66A7277F-AA78-4513-AC43-73A02315F358}"/>
              </a:ext>
            </a:extLst>
          </p:cNvPr>
          <p:cNvSpPr/>
          <p:nvPr/>
        </p:nvSpPr>
        <p:spPr>
          <a:xfrm>
            <a:off x="4718311" y="3497014"/>
            <a:ext cx="2077183" cy="962675"/>
          </a:xfrm>
          <a:prstGeom prst="roundRect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46190"/>
            <a:r>
              <a:rPr lang="en-US" sz="2827" dirty="0">
                <a:latin typeface="Helvetica Neue Light"/>
                <a:ea typeface="Helvetica Neue Light" charset="0"/>
                <a:cs typeface="Helvetica Neue Light" charset="0"/>
              </a:rPr>
              <a:t>Learning algorithm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A243B81-1F34-452B-94B7-5FB44A61B683}"/>
              </a:ext>
            </a:extLst>
          </p:cNvPr>
          <p:cNvSpPr/>
          <p:nvPr/>
        </p:nvSpPr>
        <p:spPr>
          <a:xfrm>
            <a:off x="3906759" y="3786019"/>
            <a:ext cx="681403" cy="38466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17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BE8A271-9ED7-48DA-B09F-9D506BF01D3B}"/>
              </a:ext>
            </a:extLst>
          </p:cNvPr>
          <p:cNvSpPr/>
          <p:nvPr/>
        </p:nvSpPr>
        <p:spPr>
          <a:xfrm rot="5400000">
            <a:off x="5416201" y="4799401"/>
            <a:ext cx="681403" cy="38466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17"/>
          </a:p>
        </p:txBody>
      </p:sp>
      <p:sp>
        <p:nvSpPr>
          <p:cNvPr id="15" name="Rounded Rectangle 5">
            <a:extLst>
              <a:ext uri="{FF2B5EF4-FFF2-40B4-BE49-F238E27FC236}">
                <a16:creationId xmlns:a16="http://schemas.microsoft.com/office/drawing/2014/main" id="{841751B6-F939-483B-B73B-BF29470D371E}"/>
              </a:ext>
            </a:extLst>
          </p:cNvPr>
          <p:cNvSpPr/>
          <p:nvPr/>
        </p:nvSpPr>
        <p:spPr>
          <a:xfrm>
            <a:off x="4729920" y="5456126"/>
            <a:ext cx="2077183" cy="962675"/>
          </a:xfrm>
          <a:prstGeom prst="roundRect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46190"/>
            <a:r>
              <a:rPr lang="en-US" sz="2827" dirty="0">
                <a:latin typeface="Helvetica Neue Light"/>
                <a:ea typeface="Helvetica Neue Light" charset="0"/>
                <a:cs typeface="Helvetica Neue Light" charset="0"/>
              </a:rPr>
              <a:t>Predictive</a:t>
            </a:r>
          </a:p>
          <a:p>
            <a:pPr algn="ctr" defTabSz="346190"/>
            <a:r>
              <a:rPr lang="en-US" sz="2827" dirty="0">
                <a:latin typeface="Helvetica Neue Light"/>
                <a:ea typeface="Helvetica Neue Light" charset="0"/>
                <a:cs typeface="Helvetica Neue Light" charset="0"/>
              </a:rPr>
              <a:t>Model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D1CC0C0B-9FBB-4819-90D9-FF5660D34AA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60042" y="5637424"/>
          <a:ext cx="3077310" cy="609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867">
                  <a:extLst>
                    <a:ext uri="{9D8B030D-6E8A-4147-A177-3AD203B41FA5}">
                      <a16:colId xmlns:a16="http://schemas.microsoft.com/office/drawing/2014/main" val="2802371868"/>
                    </a:ext>
                  </a:extLst>
                </a:gridCol>
                <a:gridCol w="571129">
                  <a:extLst>
                    <a:ext uri="{9D8B030D-6E8A-4147-A177-3AD203B41FA5}">
                      <a16:colId xmlns:a16="http://schemas.microsoft.com/office/drawing/2014/main" val="3291965703"/>
                    </a:ext>
                  </a:extLst>
                </a:gridCol>
                <a:gridCol w="594597">
                  <a:extLst>
                    <a:ext uri="{9D8B030D-6E8A-4147-A177-3AD203B41FA5}">
                      <a16:colId xmlns:a16="http://schemas.microsoft.com/office/drawing/2014/main" val="1626779223"/>
                    </a:ext>
                  </a:extLst>
                </a:gridCol>
                <a:gridCol w="528531">
                  <a:extLst>
                    <a:ext uri="{9D8B030D-6E8A-4147-A177-3AD203B41FA5}">
                      <a16:colId xmlns:a16="http://schemas.microsoft.com/office/drawing/2014/main" val="636621341"/>
                    </a:ext>
                  </a:extLst>
                </a:gridCol>
                <a:gridCol w="963186">
                  <a:extLst>
                    <a:ext uri="{9D8B030D-6E8A-4147-A177-3AD203B41FA5}">
                      <a16:colId xmlns:a16="http://schemas.microsoft.com/office/drawing/2014/main" val="1968508148"/>
                    </a:ext>
                  </a:extLst>
                </a:gridCol>
              </a:tblGrid>
              <a:tr h="383565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rgbClr val="FF0000"/>
                          </a:solidFill>
                        </a:rPr>
                        <a:t>Defendant</a:t>
                      </a:r>
                    </a:p>
                    <a:p>
                      <a:pPr algn="ctr"/>
                      <a:r>
                        <a:rPr lang="en-US" sz="1000" b="0" dirty="0">
                          <a:solidFill>
                            <a:srgbClr val="FF0000"/>
                          </a:solidFill>
                        </a:rPr>
                        <a:t>Characteristics</a:t>
                      </a:r>
                    </a:p>
                  </a:txBody>
                  <a:tcPr marL="69239" marR="69239" marT="34620" marB="34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rgbClr val="FF0000"/>
                          </a:solidFill>
                        </a:rPr>
                        <a:t>Outcome</a:t>
                      </a:r>
                    </a:p>
                  </a:txBody>
                  <a:tcPr marL="69239" marR="69239" marT="34620" marB="34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930773"/>
                  </a:ext>
                </a:extLst>
              </a:tr>
              <a:tr h="226403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 marL="69239" marR="69239" marT="34620" marB="34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9239" marR="69239" marT="34620" marB="34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Felony</a:t>
                      </a:r>
                    </a:p>
                  </a:txBody>
                  <a:tcPr marL="69239" marR="69239" marT="34620" marB="34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9239" marR="69239" marT="34620" marB="34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 marL="69239" marR="69239" marT="34620" marB="34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5106142"/>
                  </a:ext>
                </a:extLst>
              </a:tr>
            </a:tbl>
          </a:graphicData>
        </a:graphic>
      </p:graphicFrame>
      <p:sp>
        <p:nvSpPr>
          <p:cNvPr id="17" name="Arrow: Right 16">
            <a:extLst>
              <a:ext uri="{FF2B5EF4-FFF2-40B4-BE49-F238E27FC236}">
                <a16:creationId xmlns:a16="http://schemas.microsoft.com/office/drawing/2014/main" id="{2335C7C9-6AE1-4544-8F2E-014152363D35}"/>
              </a:ext>
            </a:extLst>
          </p:cNvPr>
          <p:cNvSpPr/>
          <p:nvPr/>
        </p:nvSpPr>
        <p:spPr>
          <a:xfrm>
            <a:off x="3918368" y="5745130"/>
            <a:ext cx="681403" cy="38466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17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992D1EB-9F39-4BC4-8CC2-CB1B46BFF5DC}"/>
              </a:ext>
            </a:extLst>
          </p:cNvPr>
          <p:cNvSpPr/>
          <p:nvPr/>
        </p:nvSpPr>
        <p:spPr>
          <a:xfrm>
            <a:off x="6968522" y="5745130"/>
            <a:ext cx="681403" cy="38466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17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5B400CD-7B15-431D-89F4-900D41F2D06F}"/>
              </a:ext>
            </a:extLst>
          </p:cNvPr>
          <p:cNvSpPr/>
          <p:nvPr/>
        </p:nvSpPr>
        <p:spPr>
          <a:xfrm>
            <a:off x="7110779" y="5673337"/>
            <a:ext cx="2104168" cy="86177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00" dirty="0">
                <a:latin typeface="Helvetica Neue Light"/>
                <a:ea typeface="Helvetica Neue Light" charset="0"/>
                <a:cs typeface="Helvetica Neue Light" charset="0"/>
              </a:rPr>
              <a:t>Crime</a:t>
            </a:r>
          </a:p>
          <a:p>
            <a:pPr algn="ctr"/>
            <a:r>
              <a:rPr lang="en-US" sz="2500" dirty="0">
                <a:latin typeface="Helvetica Neue Light"/>
                <a:ea typeface="Helvetica Neue Light" charset="0"/>
                <a:cs typeface="Helvetica Neue Light" charset="0"/>
              </a:rPr>
              <a:t>(0.83)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5595FE-C2E1-46C2-A7CD-39B287D8D9B7}"/>
              </a:ext>
            </a:extLst>
          </p:cNvPr>
          <p:cNvSpPr txBox="1"/>
          <p:nvPr/>
        </p:nvSpPr>
        <p:spPr>
          <a:xfrm>
            <a:off x="1622257" y="5240844"/>
            <a:ext cx="1152880" cy="371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17" b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Test case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EBD608-DFF1-41CF-BBC2-C2BAE48BE7E9}"/>
              </a:ext>
            </a:extLst>
          </p:cNvPr>
          <p:cNvSpPr txBox="1"/>
          <p:nvPr/>
        </p:nvSpPr>
        <p:spPr>
          <a:xfrm>
            <a:off x="1198572" y="2435178"/>
            <a:ext cx="2000869" cy="371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17" b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Training examples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A773FE-1EB2-455E-9ABE-40A09E9DBC14}"/>
              </a:ext>
            </a:extLst>
          </p:cNvPr>
          <p:cNvSpPr/>
          <p:nvPr/>
        </p:nvSpPr>
        <p:spPr>
          <a:xfrm>
            <a:off x="7112093" y="5394671"/>
            <a:ext cx="2104168" cy="37196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17" dirty="0">
                <a:latin typeface="Helvetica Neue Light"/>
                <a:ea typeface="Helvetica Neue Light" charset="0"/>
                <a:cs typeface="Helvetica Neue Light" charset="0"/>
              </a:rPr>
              <a:t>Prediction: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2F7F83-8550-4303-8F74-62F454ADC8FF}"/>
              </a:ext>
            </a:extLst>
          </p:cNvPr>
          <p:cNvSpPr/>
          <p:nvPr/>
        </p:nvSpPr>
        <p:spPr>
          <a:xfrm>
            <a:off x="636645" y="2362200"/>
            <a:ext cx="3077310" cy="444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8A9951-150A-4D9D-98E5-0EF2A5E2D4F1}"/>
              </a:ext>
            </a:extLst>
          </p:cNvPr>
          <p:cNvSpPr txBox="1"/>
          <p:nvPr/>
        </p:nvSpPr>
        <p:spPr>
          <a:xfrm>
            <a:off x="571500" y="2350168"/>
            <a:ext cx="5073825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20" b="1" dirty="0">
                <a:solidFill>
                  <a:srgbClr val="FF0000"/>
                </a:solidFill>
                <a:latin typeface="Helvetica Neue Light"/>
                <a:ea typeface="Helvetica Neue Light" charset="0"/>
                <a:cs typeface="Helvetica Neue Light" charset="0"/>
              </a:rPr>
              <a:t>Training examples </a:t>
            </a:r>
            <a:r>
              <a:rPr lang="en-US" sz="1820" dirty="0">
                <a:latin typeface="Helvetica Neue Light"/>
              </a:rPr>
              <a:t>⊆ </a:t>
            </a:r>
            <a:r>
              <a:rPr lang="en-US" sz="1820" b="1" dirty="0">
                <a:solidFill>
                  <a:srgbClr val="FF0000"/>
                </a:solidFill>
                <a:latin typeface="Helvetica Neue Light"/>
              </a:rPr>
              <a:t>Set of Released Defendants</a:t>
            </a:r>
            <a:endParaRPr lang="en-US" sz="1820" b="1" dirty="0">
              <a:solidFill>
                <a:srgbClr val="FF0000"/>
              </a:solidFill>
              <a:latin typeface="Helvetica Neue Light"/>
              <a:ea typeface="Helvetica Neue Light" charset="0"/>
              <a:cs typeface="Helvetica Neue Light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E1A213-6840-4F4C-A35F-9CED80D90B6C}"/>
              </a:ext>
            </a:extLst>
          </p:cNvPr>
          <p:cNvSpPr/>
          <p:nvPr/>
        </p:nvSpPr>
        <p:spPr>
          <a:xfrm>
            <a:off x="606333" y="2311071"/>
            <a:ext cx="5073825" cy="43144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090F56-9427-4CAC-8D85-2E1B1EB4FCC6}"/>
              </a:ext>
            </a:extLst>
          </p:cNvPr>
          <p:cNvSpPr/>
          <p:nvPr/>
        </p:nvSpPr>
        <p:spPr>
          <a:xfrm>
            <a:off x="228600" y="1371600"/>
            <a:ext cx="4371171" cy="5243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AC904A-81DC-4BEB-8824-C03DAFA5DEAA}"/>
              </a:ext>
            </a:extLst>
          </p:cNvPr>
          <p:cNvSpPr/>
          <p:nvPr/>
        </p:nvSpPr>
        <p:spPr>
          <a:xfrm>
            <a:off x="493788" y="1301076"/>
            <a:ext cx="8497812" cy="4068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82D898-C91A-4DFB-8851-1C4951CEE5C3}"/>
              </a:ext>
            </a:extLst>
          </p:cNvPr>
          <p:cNvSpPr/>
          <p:nvPr/>
        </p:nvSpPr>
        <p:spPr>
          <a:xfrm>
            <a:off x="6914417" y="5331445"/>
            <a:ext cx="2104168" cy="1203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BD0991-990E-4B5E-A021-EA553776BCD5}"/>
              </a:ext>
            </a:extLst>
          </p:cNvPr>
          <p:cNvSpPr/>
          <p:nvPr/>
        </p:nvSpPr>
        <p:spPr>
          <a:xfrm>
            <a:off x="435851" y="1868303"/>
            <a:ext cx="3505200" cy="225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0" dirty="0">
                <a:latin typeface="Helvetica Neue Light"/>
              </a:rPr>
              <a:t>Does making the model more understandable/transparent to the judge improve decision-making performance?</a:t>
            </a:r>
          </a:p>
          <a:p>
            <a:pPr algn="ctr"/>
            <a:r>
              <a:rPr lang="en-US" sz="1960" dirty="0">
                <a:latin typeface="Helvetica Neue Light"/>
              </a:rPr>
              <a:t>If so, how to do it?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15FF430-A2A4-4B7B-A823-4DFF5A5E3D8E}"/>
              </a:ext>
            </a:extLst>
          </p:cNvPr>
          <p:cNvCxnSpPr>
            <a:cxnSpLocks/>
          </p:cNvCxnSpPr>
          <p:nvPr/>
        </p:nvCxnSpPr>
        <p:spPr>
          <a:xfrm>
            <a:off x="3090295" y="4222317"/>
            <a:ext cx="1786505" cy="11091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80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/>
      <p:bldP spid="20" grpId="0"/>
      <p:bldP spid="21" grpId="0"/>
      <p:bldP spid="22" grpId="0"/>
      <p:bldP spid="5" grpId="0" animBg="1"/>
      <p:bldP spid="23" grpId="0"/>
      <p:bldP spid="6" grpId="0" animBg="1"/>
      <p:bldP spid="9" grpId="0" animBg="1"/>
      <p:bldP spid="25" grpId="0" animBg="1"/>
      <p:bldP spid="10" grpId="0" animBg="1"/>
      <p:bldP spid="2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D6E7C-39E9-6343-8F73-5EE5330B5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FBC9E-AE89-3746-9753-C4576EB36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Judges were able to make decisions 2.8 times faster and 38% more accurately (compared to no explanation and only prediction) 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D9F2F-E206-ED45-9B9A-F5EA603F2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D36CE0-AABB-564A-A981-ADEBD05F7C42}"/>
              </a:ext>
            </a:extLst>
          </p:cNvPr>
          <p:cNvSpPr/>
          <p:nvPr/>
        </p:nvSpPr>
        <p:spPr>
          <a:xfrm>
            <a:off x="281628" y="1362298"/>
            <a:ext cx="8580742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latin typeface="Helvetica Neue Light"/>
              </a:rPr>
              <a:t>If  </a:t>
            </a:r>
            <a:r>
              <a:rPr lang="en-US" sz="1500" dirty="0">
                <a:solidFill>
                  <a:srgbClr val="00B050"/>
                </a:solidFill>
                <a:latin typeface="Helvetica Neue Light"/>
              </a:rPr>
              <a:t>Current-Offense </a:t>
            </a:r>
            <a:r>
              <a:rPr lang="en-US" sz="1500" dirty="0">
                <a:solidFill>
                  <a:srgbClr val="0000FF"/>
                </a:solidFill>
                <a:latin typeface="Helvetica Neue Light"/>
              </a:rPr>
              <a:t>= Felony</a:t>
            </a:r>
            <a:r>
              <a:rPr lang="en-US" sz="1500" dirty="0">
                <a:latin typeface="Helvetica Neue Light"/>
              </a:rPr>
              <a:t>:</a:t>
            </a:r>
          </a:p>
          <a:p>
            <a:r>
              <a:rPr lang="en-US" sz="1500" dirty="0">
                <a:latin typeface="Helvetica Neue Light"/>
              </a:rPr>
              <a:t>                 If </a:t>
            </a:r>
            <a:r>
              <a:rPr lang="en-US" sz="1500" dirty="0">
                <a:solidFill>
                  <a:srgbClr val="00B050"/>
                </a:solidFill>
                <a:latin typeface="Helvetica Neue Light"/>
              </a:rPr>
              <a:t>Prior-Felony</a:t>
            </a:r>
            <a:r>
              <a:rPr lang="en-US" sz="1500" dirty="0">
                <a:latin typeface="Helvetica Neue Light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Helvetica Neue Light"/>
              </a:rPr>
              <a:t>= Yes </a:t>
            </a:r>
            <a:r>
              <a:rPr lang="en-US" sz="1500" dirty="0">
                <a:latin typeface="Helvetica Neue Light"/>
              </a:rPr>
              <a:t>and </a:t>
            </a:r>
            <a:r>
              <a:rPr lang="en-US" sz="1500" dirty="0">
                <a:solidFill>
                  <a:srgbClr val="00B050"/>
                </a:solidFill>
                <a:latin typeface="Helvetica Neue Light"/>
              </a:rPr>
              <a:t>Prior-Arrests</a:t>
            </a:r>
            <a:r>
              <a:rPr lang="en-US" sz="1500" dirty="0">
                <a:latin typeface="Helvetica Neue Light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Helvetica Neue Light"/>
              </a:rPr>
              <a:t>≥ 1</a:t>
            </a:r>
            <a:r>
              <a:rPr lang="en-US" sz="1500" dirty="0">
                <a:latin typeface="Helvetica Neue Light"/>
              </a:rPr>
              <a:t>, then </a:t>
            </a:r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Helvetica Neue Light"/>
              </a:rPr>
              <a:t>Crime</a:t>
            </a:r>
          </a:p>
          <a:p>
            <a:r>
              <a:rPr lang="en-US" sz="1500" dirty="0">
                <a:latin typeface="Helvetica Neue Light"/>
              </a:rPr>
              <a:t>                 If </a:t>
            </a:r>
            <a:r>
              <a:rPr lang="en-US" sz="1500" dirty="0">
                <a:solidFill>
                  <a:srgbClr val="00B050"/>
                </a:solidFill>
                <a:latin typeface="Helvetica Neue Light"/>
              </a:rPr>
              <a:t>Crime-Status</a:t>
            </a:r>
            <a:r>
              <a:rPr lang="en-US" sz="1500" dirty="0">
                <a:latin typeface="Helvetica Neue Light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Helvetica Neue Light"/>
              </a:rPr>
              <a:t>= Active </a:t>
            </a:r>
            <a:r>
              <a:rPr lang="en-US" sz="1500" dirty="0">
                <a:latin typeface="Helvetica Neue Light"/>
              </a:rPr>
              <a:t>and </a:t>
            </a:r>
            <a:r>
              <a:rPr lang="en-US" sz="1500" dirty="0">
                <a:solidFill>
                  <a:srgbClr val="00B050"/>
                </a:solidFill>
                <a:latin typeface="Helvetica Neue Light"/>
              </a:rPr>
              <a:t>Owns-House</a:t>
            </a:r>
            <a:r>
              <a:rPr lang="en-US" sz="1500" dirty="0">
                <a:latin typeface="Helvetica Neue Light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Helvetica Neue Light"/>
              </a:rPr>
              <a:t>= No </a:t>
            </a:r>
            <a:r>
              <a:rPr lang="en-US" sz="1500" dirty="0">
                <a:latin typeface="Helvetica Neue Light"/>
              </a:rPr>
              <a:t>and </a:t>
            </a:r>
            <a:r>
              <a:rPr lang="en-US" sz="1500" dirty="0">
                <a:solidFill>
                  <a:srgbClr val="00B050"/>
                </a:solidFill>
                <a:latin typeface="Helvetica Neue Light"/>
              </a:rPr>
              <a:t>Has-Kids</a:t>
            </a:r>
            <a:r>
              <a:rPr lang="en-US" sz="1500" dirty="0">
                <a:latin typeface="Helvetica Neue Light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Helvetica Neue Light"/>
              </a:rPr>
              <a:t>= No</a:t>
            </a:r>
            <a:r>
              <a:rPr lang="en-US" sz="1500" dirty="0">
                <a:latin typeface="Helvetica Neue Light"/>
              </a:rPr>
              <a:t>, then </a:t>
            </a:r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Helvetica Neue Light"/>
              </a:rPr>
              <a:t>Crime</a:t>
            </a:r>
          </a:p>
          <a:p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Helvetica Neue Light"/>
              </a:rPr>
              <a:t>                 </a:t>
            </a:r>
            <a:r>
              <a:rPr lang="en-US" sz="1500" dirty="0">
                <a:latin typeface="Helvetica Neue Light"/>
              </a:rPr>
              <a:t>If</a:t>
            </a:r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Helvetica Neue Light"/>
              </a:rPr>
              <a:t> </a:t>
            </a:r>
            <a:r>
              <a:rPr lang="en-US" sz="1500" dirty="0">
                <a:solidFill>
                  <a:srgbClr val="00B050"/>
                </a:solidFill>
                <a:latin typeface="Helvetica Neue Light"/>
              </a:rPr>
              <a:t>Prior-Convictions</a:t>
            </a:r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Helvetica Neue Light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Helvetica Neue Light"/>
              </a:rPr>
              <a:t>= 0</a:t>
            </a:r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Helvetica Neue Light"/>
              </a:rPr>
              <a:t> </a:t>
            </a:r>
            <a:r>
              <a:rPr lang="en-US" sz="1500" dirty="0">
                <a:latin typeface="Helvetica Neue Light"/>
              </a:rPr>
              <a:t>and </a:t>
            </a:r>
            <a:r>
              <a:rPr lang="en-US" sz="1500" dirty="0">
                <a:solidFill>
                  <a:srgbClr val="00B050"/>
                </a:solidFill>
                <a:latin typeface="Helvetica Neue Light"/>
              </a:rPr>
              <a:t>College</a:t>
            </a:r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Helvetica Neue Light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Helvetica Neue Light"/>
              </a:rPr>
              <a:t>= Yes </a:t>
            </a:r>
            <a:r>
              <a:rPr lang="en-US" sz="1500" dirty="0">
                <a:latin typeface="Helvetica Neue Light"/>
              </a:rPr>
              <a:t>and</a:t>
            </a:r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Helvetica Neue Light"/>
              </a:rPr>
              <a:t> </a:t>
            </a:r>
            <a:r>
              <a:rPr lang="en-US" sz="1500" dirty="0">
                <a:solidFill>
                  <a:srgbClr val="00B050"/>
                </a:solidFill>
                <a:latin typeface="Helvetica Neue Light"/>
              </a:rPr>
              <a:t>Owns-House</a:t>
            </a:r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Helvetica Neue Light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Helvetica Neue Light"/>
              </a:rPr>
              <a:t>= Yes</a:t>
            </a:r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Helvetica Neue Light"/>
              </a:rPr>
              <a:t>, </a:t>
            </a:r>
            <a:r>
              <a:rPr lang="en-US" sz="1500" dirty="0">
                <a:latin typeface="Helvetica Neue Light"/>
              </a:rPr>
              <a:t>then</a:t>
            </a:r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Helvetica Neue Light"/>
              </a:rPr>
              <a:t> No Crime </a:t>
            </a:r>
          </a:p>
          <a:p>
            <a:endParaRPr lang="en-US" sz="1500" dirty="0">
              <a:latin typeface="Helvetica Neue Light"/>
            </a:endParaRPr>
          </a:p>
          <a:p>
            <a:r>
              <a:rPr lang="en-US" sz="1500" dirty="0">
                <a:latin typeface="Helvetica Neue Light"/>
              </a:rPr>
              <a:t>If </a:t>
            </a:r>
            <a:r>
              <a:rPr lang="en-US" sz="1500" dirty="0">
                <a:solidFill>
                  <a:srgbClr val="00B050"/>
                </a:solidFill>
                <a:latin typeface="Helvetica Neue Light"/>
              </a:rPr>
              <a:t>Current-Offense</a:t>
            </a:r>
            <a:r>
              <a:rPr lang="en-US" sz="1500" dirty="0">
                <a:latin typeface="Helvetica Neue Light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Helvetica Neue Light"/>
              </a:rPr>
              <a:t>= Misdemeanor</a:t>
            </a:r>
            <a:r>
              <a:rPr lang="en-US" sz="1500" dirty="0">
                <a:latin typeface="Helvetica Neue Light"/>
              </a:rPr>
              <a:t> and </a:t>
            </a:r>
            <a:r>
              <a:rPr lang="en-US" sz="1500" dirty="0">
                <a:solidFill>
                  <a:srgbClr val="00B050"/>
                </a:solidFill>
                <a:latin typeface="Helvetica Neue Light"/>
              </a:rPr>
              <a:t>Prior-Arrests</a:t>
            </a:r>
            <a:r>
              <a:rPr lang="en-US" sz="1500" dirty="0">
                <a:latin typeface="Helvetica Neue Light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Helvetica Neue Light"/>
              </a:rPr>
              <a:t>&gt; 1</a:t>
            </a:r>
            <a:r>
              <a:rPr lang="en-US" sz="1500" dirty="0">
                <a:latin typeface="Helvetica Neue Light"/>
              </a:rPr>
              <a:t>: </a:t>
            </a:r>
          </a:p>
          <a:p>
            <a:r>
              <a:rPr lang="en-US" sz="1500" dirty="0">
                <a:latin typeface="Helvetica Neue Light"/>
              </a:rPr>
              <a:t>                 If </a:t>
            </a:r>
            <a:r>
              <a:rPr lang="en-US" sz="1500" dirty="0">
                <a:solidFill>
                  <a:srgbClr val="00B050"/>
                </a:solidFill>
                <a:latin typeface="Helvetica Neue Light"/>
              </a:rPr>
              <a:t>Prior-Jail-Incarcerations</a:t>
            </a:r>
            <a:r>
              <a:rPr lang="en-US" sz="1500" dirty="0">
                <a:latin typeface="Helvetica Neue Light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Helvetica Neue Light"/>
              </a:rPr>
              <a:t>= Yes</a:t>
            </a:r>
            <a:r>
              <a:rPr lang="en-US" sz="1500" dirty="0">
                <a:latin typeface="Helvetica Neue Light"/>
              </a:rPr>
              <a:t>, then </a:t>
            </a:r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Helvetica Neue Light"/>
              </a:rPr>
              <a:t>Crime</a:t>
            </a:r>
          </a:p>
          <a:p>
            <a:r>
              <a:rPr lang="en-US" sz="1500" dirty="0">
                <a:latin typeface="Helvetica Neue Light"/>
              </a:rPr>
              <a:t>                 If </a:t>
            </a:r>
            <a:r>
              <a:rPr lang="en-US" sz="1500" dirty="0">
                <a:solidFill>
                  <a:srgbClr val="00B050"/>
                </a:solidFill>
                <a:latin typeface="Helvetica Neue Light"/>
              </a:rPr>
              <a:t>Has-Kids</a:t>
            </a:r>
            <a:r>
              <a:rPr lang="en-US" sz="1500" dirty="0">
                <a:latin typeface="Helvetica Neue Light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Helvetica Neue Light"/>
              </a:rPr>
              <a:t>= Yes </a:t>
            </a:r>
            <a:r>
              <a:rPr lang="en-US" sz="1500" dirty="0">
                <a:latin typeface="Helvetica Neue Light"/>
              </a:rPr>
              <a:t>and </a:t>
            </a:r>
            <a:r>
              <a:rPr lang="en-US" sz="1500" dirty="0">
                <a:solidFill>
                  <a:srgbClr val="00B050"/>
                </a:solidFill>
                <a:latin typeface="Helvetica Neue Light"/>
              </a:rPr>
              <a:t>Married </a:t>
            </a:r>
            <a:r>
              <a:rPr lang="en-US" sz="1500" dirty="0">
                <a:solidFill>
                  <a:srgbClr val="0000FF"/>
                </a:solidFill>
                <a:latin typeface="Helvetica Neue Light"/>
              </a:rPr>
              <a:t>= Yes </a:t>
            </a:r>
            <a:r>
              <a:rPr lang="en-US" sz="1500" dirty="0">
                <a:latin typeface="Helvetica Neue Light"/>
              </a:rPr>
              <a:t>and </a:t>
            </a:r>
            <a:r>
              <a:rPr lang="en-US" sz="1500" dirty="0">
                <a:solidFill>
                  <a:srgbClr val="00B050"/>
                </a:solidFill>
                <a:latin typeface="Helvetica Neue Light"/>
              </a:rPr>
              <a:t>Owns-House</a:t>
            </a:r>
            <a:r>
              <a:rPr lang="en-US" sz="1500" dirty="0">
                <a:latin typeface="Helvetica Neue Light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Helvetica Neue Light"/>
              </a:rPr>
              <a:t>= Yes</a:t>
            </a:r>
            <a:r>
              <a:rPr lang="en-US" sz="1500" dirty="0">
                <a:latin typeface="Helvetica Neue Light"/>
              </a:rPr>
              <a:t>, then </a:t>
            </a:r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Helvetica Neue Light"/>
              </a:rPr>
              <a:t>No Crime</a:t>
            </a:r>
          </a:p>
          <a:p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Helvetica Neue Light"/>
              </a:rPr>
              <a:t>                 </a:t>
            </a:r>
            <a:r>
              <a:rPr lang="en-US" sz="1500" dirty="0">
                <a:latin typeface="Helvetica Neue Light"/>
              </a:rPr>
              <a:t>If </a:t>
            </a:r>
            <a:r>
              <a:rPr lang="en-US" sz="1500" dirty="0">
                <a:solidFill>
                  <a:srgbClr val="00B050"/>
                </a:solidFill>
                <a:latin typeface="Helvetica Neue Light"/>
              </a:rPr>
              <a:t>Lives-with-Partner </a:t>
            </a:r>
            <a:r>
              <a:rPr lang="en-US" sz="1500" dirty="0">
                <a:solidFill>
                  <a:srgbClr val="0000FF"/>
                </a:solidFill>
                <a:latin typeface="Helvetica Neue Light"/>
              </a:rPr>
              <a:t>= Yes </a:t>
            </a:r>
            <a:r>
              <a:rPr lang="en-US" sz="1500" dirty="0">
                <a:latin typeface="Helvetica Neue Light"/>
              </a:rPr>
              <a:t>and</a:t>
            </a:r>
            <a:r>
              <a:rPr lang="en-US" sz="1500" dirty="0">
                <a:solidFill>
                  <a:srgbClr val="00B050"/>
                </a:solidFill>
                <a:latin typeface="Helvetica Neue Light"/>
              </a:rPr>
              <a:t> College </a:t>
            </a:r>
            <a:r>
              <a:rPr lang="en-US" sz="1500" dirty="0">
                <a:solidFill>
                  <a:srgbClr val="0000FF"/>
                </a:solidFill>
                <a:latin typeface="Helvetica Neue Light"/>
              </a:rPr>
              <a:t>= Yes </a:t>
            </a:r>
            <a:r>
              <a:rPr lang="en-US" sz="1500" dirty="0">
                <a:latin typeface="Helvetica Neue Light"/>
              </a:rPr>
              <a:t>and </a:t>
            </a:r>
            <a:r>
              <a:rPr lang="en-US" sz="1500" dirty="0">
                <a:solidFill>
                  <a:srgbClr val="00B050"/>
                </a:solidFill>
                <a:latin typeface="Helvetica Neue Light"/>
              </a:rPr>
              <a:t>Pays-Rent</a:t>
            </a:r>
            <a:r>
              <a:rPr lang="en-US" sz="1500" dirty="0">
                <a:latin typeface="Helvetica Neue Light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Helvetica Neue Light"/>
              </a:rPr>
              <a:t>= Yes</a:t>
            </a:r>
            <a:r>
              <a:rPr lang="en-US" sz="1500" dirty="0">
                <a:latin typeface="Helvetica Neue Light"/>
              </a:rPr>
              <a:t>, then </a:t>
            </a:r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Helvetica Neue Light"/>
              </a:rPr>
              <a:t>No Crime</a:t>
            </a:r>
          </a:p>
          <a:p>
            <a:endParaRPr lang="en-US" sz="1500" dirty="0">
              <a:latin typeface="Helvetica Neue Light"/>
            </a:endParaRPr>
          </a:p>
          <a:p>
            <a:r>
              <a:rPr lang="en-US" sz="1500" dirty="0">
                <a:latin typeface="Helvetica Neue Light"/>
              </a:rPr>
              <a:t>If </a:t>
            </a:r>
            <a:r>
              <a:rPr lang="en-US" sz="1500" dirty="0">
                <a:solidFill>
                  <a:srgbClr val="00B050"/>
                </a:solidFill>
                <a:latin typeface="Helvetica Neue Light"/>
              </a:rPr>
              <a:t>Current-Offense </a:t>
            </a:r>
            <a:r>
              <a:rPr lang="en-US" sz="1500" dirty="0">
                <a:solidFill>
                  <a:srgbClr val="0000FF"/>
                </a:solidFill>
                <a:latin typeface="Helvetica Neue Light"/>
              </a:rPr>
              <a:t>= Misdemeanor </a:t>
            </a:r>
            <a:r>
              <a:rPr lang="en-US" sz="1500" dirty="0">
                <a:latin typeface="Helvetica Neue Light"/>
              </a:rPr>
              <a:t>and </a:t>
            </a:r>
            <a:r>
              <a:rPr lang="en-US" sz="1500" dirty="0">
                <a:solidFill>
                  <a:srgbClr val="00B050"/>
                </a:solidFill>
                <a:latin typeface="Helvetica Neue Light"/>
              </a:rPr>
              <a:t>Prior-Arrests</a:t>
            </a:r>
            <a:r>
              <a:rPr lang="en-US" sz="1500" dirty="0">
                <a:latin typeface="Helvetica Neue Light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Helvetica Neue Light"/>
              </a:rPr>
              <a:t>≤ 1</a:t>
            </a:r>
            <a:r>
              <a:rPr lang="en-US" sz="1500" dirty="0">
                <a:latin typeface="Helvetica Neue Light"/>
              </a:rPr>
              <a:t>:</a:t>
            </a:r>
          </a:p>
          <a:p>
            <a:r>
              <a:rPr lang="en-US" sz="1500" dirty="0">
                <a:latin typeface="Helvetica Neue Light"/>
              </a:rPr>
              <a:t>                 If </a:t>
            </a:r>
            <a:r>
              <a:rPr lang="en-US" sz="1500" dirty="0">
                <a:solidFill>
                  <a:srgbClr val="00B050"/>
                </a:solidFill>
                <a:latin typeface="Helvetica Neue Light"/>
              </a:rPr>
              <a:t>Has-Kids</a:t>
            </a:r>
            <a:r>
              <a:rPr lang="en-US" sz="1500" dirty="0">
                <a:latin typeface="Helvetica Neue Light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Helvetica Neue Light"/>
              </a:rPr>
              <a:t>= No </a:t>
            </a:r>
            <a:r>
              <a:rPr lang="en-US" sz="1500" dirty="0">
                <a:latin typeface="Helvetica Neue Light"/>
              </a:rPr>
              <a:t>and </a:t>
            </a:r>
            <a:r>
              <a:rPr lang="en-US" sz="1500" dirty="0">
                <a:solidFill>
                  <a:srgbClr val="00B050"/>
                </a:solidFill>
                <a:latin typeface="Helvetica Neue Light"/>
              </a:rPr>
              <a:t>Owns-House</a:t>
            </a:r>
            <a:r>
              <a:rPr lang="en-US" sz="1500" dirty="0">
                <a:latin typeface="Helvetica Neue Light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Helvetica Neue Light"/>
              </a:rPr>
              <a:t>= No </a:t>
            </a:r>
            <a:r>
              <a:rPr lang="en-US" sz="1500" dirty="0">
                <a:latin typeface="Helvetica Neue Light"/>
              </a:rPr>
              <a:t>and </a:t>
            </a:r>
            <a:r>
              <a:rPr lang="en-US" sz="1500" dirty="0">
                <a:solidFill>
                  <a:srgbClr val="00B050"/>
                </a:solidFill>
                <a:latin typeface="Helvetica Neue Light"/>
              </a:rPr>
              <a:t>Moved_10times_5years </a:t>
            </a:r>
            <a:r>
              <a:rPr lang="en-US" sz="1500" dirty="0">
                <a:solidFill>
                  <a:srgbClr val="0000FF"/>
                </a:solidFill>
                <a:latin typeface="Helvetica Neue Light"/>
              </a:rPr>
              <a:t>= Yes</a:t>
            </a:r>
            <a:r>
              <a:rPr lang="en-US" sz="1500" dirty="0">
                <a:latin typeface="Helvetica Neue Light"/>
              </a:rPr>
              <a:t>, then </a:t>
            </a:r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Helvetica Neue Light"/>
              </a:rPr>
              <a:t>Crime</a:t>
            </a:r>
          </a:p>
          <a:p>
            <a:r>
              <a:rPr lang="en-US" sz="1500" dirty="0">
                <a:latin typeface="Helvetica Neue Light"/>
              </a:rPr>
              <a:t>                 If </a:t>
            </a:r>
            <a:r>
              <a:rPr lang="en-US" sz="1500" dirty="0">
                <a:solidFill>
                  <a:srgbClr val="00B050"/>
                </a:solidFill>
                <a:latin typeface="Helvetica Neue Light"/>
              </a:rPr>
              <a:t>Age </a:t>
            </a:r>
            <a:r>
              <a:rPr lang="en-US" sz="1500" dirty="0">
                <a:solidFill>
                  <a:srgbClr val="0000FF"/>
                </a:solidFill>
                <a:latin typeface="Helvetica Neue Light"/>
              </a:rPr>
              <a:t>≥ 50 </a:t>
            </a:r>
            <a:r>
              <a:rPr lang="en-US" sz="1500" dirty="0">
                <a:latin typeface="Helvetica Neue Light"/>
              </a:rPr>
              <a:t>and </a:t>
            </a:r>
            <a:r>
              <a:rPr lang="en-US" sz="1500" dirty="0">
                <a:solidFill>
                  <a:srgbClr val="00B050"/>
                </a:solidFill>
                <a:latin typeface="Helvetica Neue Light"/>
              </a:rPr>
              <a:t>Has-Kids</a:t>
            </a:r>
            <a:r>
              <a:rPr lang="en-US" sz="1500" dirty="0">
                <a:latin typeface="Helvetica Neue Light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Helvetica Neue Light"/>
              </a:rPr>
              <a:t>= Yes</a:t>
            </a:r>
            <a:r>
              <a:rPr lang="en-US" sz="1500" dirty="0">
                <a:latin typeface="Helvetica Neue Light"/>
              </a:rPr>
              <a:t>, then </a:t>
            </a:r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Helvetica Neue Light"/>
              </a:rPr>
              <a:t>No Crime</a:t>
            </a:r>
          </a:p>
          <a:p>
            <a:endParaRPr lang="en-US" sz="1500" dirty="0">
              <a:latin typeface="Helvetica Neue Light"/>
              <a:ea typeface="Helvetica Neue Light" charset="0"/>
              <a:cs typeface="Helvetica Neue Light" charset="0"/>
            </a:endParaRPr>
          </a:p>
          <a:p>
            <a:r>
              <a:rPr lang="en-US" sz="1500" dirty="0">
                <a:latin typeface="Helvetica Neue Light"/>
                <a:ea typeface="Helvetica Neue Light" charset="0"/>
                <a:cs typeface="Helvetica Neue Light" charset="0"/>
              </a:rPr>
              <a:t>Default: </a:t>
            </a:r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Helvetica Neue Light"/>
              </a:rPr>
              <a:t>No Crime</a:t>
            </a:r>
            <a:endParaRPr lang="en-US" sz="1500" dirty="0">
              <a:solidFill>
                <a:schemeClr val="accent2">
                  <a:lumMod val="50000"/>
                </a:schemeClr>
              </a:solidFill>
              <a:latin typeface="Helvetica Neue Light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250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9AC55-3FEB-4582-808C-DB9CCE1E9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Scenario: </a:t>
            </a:r>
            <a:br>
              <a:rPr lang="en-US" dirty="0"/>
            </a:br>
            <a:r>
              <a:rPr lang="en-US" dirty="0"/>
              <a:t>Treatment Recommendation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820F3C-8BF9-4AB8-A8A2-AE86F2E14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934" y="1348682"/>
            <a:ext cx="1607484" cy="160748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2E510-A88E-4C86-940E-7CA1941AD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3076" name="Picture 4" descr="Image result for male icon">
            <a:extLst>
              <a:ext uri="{FF2B5EF4-FFF2-40B4-BE49-F238E27FC236}">
                <a16:creationId xmlns:a16="http://schemas.microsoft.com/office/drawing/2014/main" id="{0E4A2DD6-113A-4970-83C9-34C7F690E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248" y="1310447"/>
            <a:ext cx="1658350" cy="157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A8C911-351A-4C6E-8983-8C57AEA0180B}"/>
              </a:ext>
            </a:extLst>
          </p:cNvPr>
          <p:cNvSpPr txBox="1"/>
          <p:nvPr/>
        </p:nvSpPr>
        <p:spPr>
          <a:xfrm>
            <a:off x="832250" y="2956173"/>
            <a:ext cx="210666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Demographics:</a:t>
            </a:r>
          </a:p>
          <a:p>
            <a:r>
              <a:rPr lang="en-US" sz="1600" dirty="0">
                <a:latin typeface="Helvetica Neue Light" charset="0"/>
                <a:ea typeface="Helvetica Neue Light" charset="0"/>
                <a:cs typeface="Helvetica Neue Light" charset="0"/>
              </a:rPr>
              <a:t>Age</a:t>
            </a:r>
          </a:p>
          <a:p>
            <a:r>
              <a:rPr lang="en-US" sz="1600" dirty="0">
                <a:latin typeface="Helvetica Neue Light" charset="0"/>
                <a:ea typeface="Helvetica Neue Light" charset="0"/>
                <a:cs typeface="Helvetica Neue Light" charset="0"/>
              </a:rPr>
              <a:t>Gender</a:t>
            </a:r>
          </a:p>
          <a:p>
            <a:r>
              <a:rPr lang="en-US" sz="1600" dirty="0">
                <a:latin typeface="Helvetica Neue Light" charset="0"/>
                <a:ea typeface="Helvetica Neue Light" charset="0"/>
                <a:cs typeface="Helvetica Neue Light" charset="0"/>
              </a:rPr>
              <a:t>…..</a:t>
            </a:r>
          </a:p>
          <a:p>
            <a:r>
              <a:rPr lang="en-US" sz="1600" b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Medical History:</a:t>
            </a:r>
          </a:p>
          <a:p>
            <a:r>
              <a:rPr lang="en-US" sz="1600" dirty="0">
                <a:latin typeface="Helvetica Neue Light" charset="0"/>
                <a:ea typeface="Helvetica Neue Light" charset="0"/>
                <a:cs typeface="Helvetica Neue Light" charset="0"/>
              </a:rPr>
              <a:t>Has asthma?</a:t>
            </a:r>
          </a:p>
          <a:p>
            <a:r>
              <a:rPr lang="en-US" sz="1600" dirty="0">
                <a:latin typeface="Helvetica Neue Light" charset="0"/>
                <a:ea typeface="Helvetica Neue Light" charset="0"/>
                <a:cs typeface="Helvetica Neue Light" charset="0"/>
              </a:rPr>
              <a:t>Other chronic issues?</a:t>
            </a:r>
          </a:p>
          <a:p>
            <a:r>
              <a:rPr lang="en-US" sz="1600" dirty="0">
                <a:latin typeface="Helvetica Neue Light" charset="0"/>
                <a:ea typeface="Helvetica Neue Light" charset="0"/>
                <a:cs typeface="Helvetica Neue Light" charset="0"/>
              </a:rPr>
              <a:t>……</a:t>
            </a:r>
          </a:p>
          <a:p>
            <a:r>
              <a:rPr lang="en-US" sz="1600" b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Symptoms:</a:t>
            </a:r>
            <a:r>
              <a:rPr lang="en-US" sz="1600" dirty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</a:p>
          <a:p>
            <a:r>
              <a:rPr lang="en-US" sz="1600" b="1" dirty="0">
                <a:latin typeface="Helvetica Neue Light" charset="0"/>
                <a:ea typeface="Helvetica Neue Light" charset="0"/>
                <a:cs typeface="Helvetica Neue Light" charset="0"/>
              </a:rPr>
              <a:t>Severe Cough</a:t>
            </a:r>
          </a:p>
          <a:p>
            <a:r>
              <a:rPr lang="en-US" sz="1600" b="1" dirty="0">
                <a:latin typeface="Helvetica Neue Light" charset="0"/>
                <a:ea typeface="Helvetica Neue Light" charset="0"/>
                <a:cs typeface="Helvetica Neue Light" charset="0"/>
              </a:rPr>
              <a:t>Wheezing</a:t>
            </a:r>
          </a:p>
          <a:p>
            <a:r>
              <a:rPr lang="en-US" sz="1600" dirty="0">
                <a:latin typeface="Helvetica Neue Light" charset="0"/>
                <a:ea typeface="Helvetica Neue Light" charset="0"/>
                <a:cs typeface="Helvetica Neue Light" charset="0"/>
              </a:rPr>
              <a:t>……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A0DB0F3-DCFE-4F40-96E4-02921762B1D1}"/>
              </a:ext>
            </a:extLst>
          </p:cNvPr>
          <p:cNvCxnSpPr>
            <a:cxnSpLocks/>
          </p:cNvCxnSpPr>
          <p:nvPr/>
        </p:nvCxnSpPr>
        <p:spPr>
          <a:xfrm flipH="1">
            <a:off x="2895600" y="2438400"/>
            <a:ext cx="312419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C19D982-56A2-47C4-AD16-F277F6A84405}"/>
              </a:ext>
            </a:extLst>
          </p:cNvPr>
          <p:cNvSpPr txBox="1"/>
          <p:nvPr/>
        </p:nvSpPr>
        <p:spPr>
          <a:xfrm>
            <a:off x="832250" y="5914705"/>
            <a:ext cx="2151551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b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Test Results:</a:t>
            </a:r>
          </a:p>
          <a:p>
            <a:r>
              <a:rPr lang="en-US" sz="1700" dirty="0">
                <a:latin typeface="Helvetica Neue Light" charset="0"/>
                <a:ea typeface="Helvetica Neue Light" charset="0"/>
                <a:cs typeface="Helvetica Neue Light" charset="0"/>
              </a:rPr>
              <a:t>Peak flow: Positive</a:t>
            </a:r>
          </a:p>
          <a:p>
            <a:r>
              <a:rPr lang="en-US" sz="1700" dirty="0">
                <a:latin typeface="Helvetica Neue Light" charset="0"/>
                <a:ea typeface="Helvetica Neue Light" charset="0"/>
                <a:cs typeface="Helvetica Neue Light" charset="0"/>
              </a:rPr>
              <a:t>Spirometry: Negative</a:t>
            </a:r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89451D09-6FA1-49D9-BFFB-32070E4D7C19}"/>
              </a:ext>
            </a:extLst>
          </p:cNvPr>
          <p:cNvSpPr/>
          <p:nvPr/>
        </p:nvSpPr>
        <p:spPr>
          <a:xfrm>
            <a:off x="4876800" y="3217645"/>
            <a:ext cx="3886200" cy="1430556"/>
          </a:xfrm>
          <a:prstGeom prst="wedgeRectCallout">
            <a:avLst>
              <a:gd name="adj1" fmla="val -5588"/>
              <a:gd name="adj2" fmla="val -67118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treatment should be given?</a:t>
            </a:r>
          </a:p>
          <a:p>
            <a:pPr algn="ctr"/>
            <a:r>
              <a:rPr lang="en-US" dirty="0"/>
              <a:t>Options: quick relief drugs (mild), </a:t>
            </a:r>
          </a:p>
          <a:p>
            <a:pPr algn="ctr"/>
            <a:r>
              <a:rPr lang="en-US" dirty="0"/>
              <a:t>controller drugs (strong)</a:t>
            </a:r>
          </a:p>
        </p:txBody>
      </p:sp>
    </p:spTree>
    <p:extLst>
      <p:ext uri="{BB962C8B-B14F-4D97-AF65-F5344CB8AC3E}">
        <p14:creationId xmlns:p14="http://schemas.microsoft.com/office/powerpoint/2010/main" val="394350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5F06F-4668-4952-A745-5A7613807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Treatment 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00C3C-1B91-4903-9D5F-EECF7A5CD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1371600"/>
            <a:ext cx="8001000" cy="4533900"/>
          </a:xfrm>
        </p:spPr>
        <p:txBody>
          <a:bodyPr/>
          <a:lstStyle/>
          <a:p>
            <a:pPr lvl="1"/>
            <a:endParaRPr lang="en-US" dirty="0"/>
          </a:p>
          <a:p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869A7-44AA-4E20-A1F9-909036E47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25</a:t>
            </a:fld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285A07-5501-4637-B674-24B61F6E6369}"/>
              </a:ext>
            </a:extLst>
          </p:cNvPr>
          <p:cNvCxnSpPr>
            <a:cxnSpLocks/>
          </p:cNvCxnSpPr>
          <p:nvPr/>
        </p:nvCxnSpPr>
        <p:spPr>
          <a:xfrm flipV="1">
            <a:off x="1374833" y="2373667"/>
            <a:ext cx="999843" cy="6518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0DA2FE-CF1A-4AD1-AED0-1FDB1AE29A5D}"/>
              </a:ext>
            </a:extLst>
          </p:cNvPr>
          <p:cNvCxnSpPr>
            <a:cxnSpLocks/>
          </p:cNvCxnSpPr>
          <p:nvPr/>
        </p:nvCxnSpPr>
        <p:spPr>
          <a:xfrm>
            <a:off x="1432966" y="3653719"/>
            <a:ext cx="1104756" cy="5162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4" descr="http://4vector.com/i/free-vector-male-user-icon-clip-art_125620_male-user-icon-clip-art/Male_User_Icon_clip_art_hight.png">
            <a:extLst>
              <a:ext uri="{FF2B5EF4-FFF2-40B4-BE49-F238E27FC236}">
                <a16:creationId xmlns:a16="http://schemas.microsoft.com/office/drawing/2014/main" id="{A932F549-A9B2-418A-A3D9-6CD0DE14F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448" y="3459517"/>
            <a:ext cx="1290348" cy="122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FDEF396-93A2-41DE-8609-634409CD3711}"/>
              </a:ext>
            </a:extLst>
          </p:cNvPr>
          <p:cNvSpPr txBox="1"/>
          <p:nvPr/>
        </p:nvSpPr>
        <p:spPr>
          <a:xfrm rot="19621651">
            <a:off x="1358536" y="2308221"/>
            <a:ext cx="627095" cy="394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mild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128F94-2A7C-4D39-88EE-F975F75CAD8A}"/>
              </a:ext>
            </a:extLst>
          </p:cNvPr>
          <p:cNvSpPr txBox="1"/>
          <p:nvPr/>
        </p:nvSpPr>
        <p:spPr>
          <a:xfrm rot="1521579">
            <a:off x="1377755" y="3893301"/>
            <a:ext cx="870751" cy="394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strong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581F61-B431-442A-93E2-5BD2E0EEBAE1}"/>
              </a:ext>
            </a:extLst>
          </p:cNvPr>
          <p:cNvSpPr txBox="1"/>
          <p:nvPr/>
        </p:nvSpPr>
        <p:spPr>
          <a:xfrm>
            <a:off x="6822146" y="1771363"/>
            <a:ext cx="184731" cy="394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84F6448-501C-49ED-A492-632FBA4A942A}"/>
              </a:ext>
            </a:extLst>
          </p:cNvPr>
          <p:cNvCxnSpPr>
            <a:cxnSpLocks/>
          </p:cNvCxnSpPr>
          <p:nvPr/>
        </p:nvCxnSpPr>
        <p:spPr>
          <a:xfrm>
            <a:off x="3916530" y="2321755"/>
            <a:ext cx="97071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9787300-D6BB-4F66-B432-C3A8B94D7369}"/>
              </a:ext>
            </a:extLst>
          </p:cNvPr>
          <p:cNvSpPr txBox="1"/>
          <p:nvPr/>
        </p:nvSpPr>
        <p:spPr>
          <a:xfrm>
            <a:off x="4871139" y="1715714"/>
            <a:ext cx="2489784" cy="999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Symptoms relieved in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More than a week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Within a week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E68ECC8-4DFB-4339-A4E1-62269CB75FC3}"/>
              </a:ext>
            </a:extLst>
          </p:cNvPr>
          <p:cNvSpPr txBox="1"/>
          <p:nvPr/>
        </p:nvSpPr>
        <p:spPr>
          <a:xfrm>
            <a:off x="4902124" y="3742169"/>
            <a:ext cx="2531462" cy="6968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Symptoms relieved in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Within a week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E4ABE0E-6358-4503-AB0A-5B70FFA2C2FE}"/>
              </a:ext>
            </a:extLst>
          </p:cNvPr>
          <p:cNvCxnSpPr>
            <a:cxnSpLocks/>
          </p:cNvCxnSpPr>
          <p:nvPr/>
        </p:nvCxnSpPr>
        <p:spPr>
          <a:xfrm>
            <a:off x="3906796" y="4090598"/>
            <a:ext cx="97071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Content Placeholder 6">
            <a:extLst>
              <a:ext uri="{FF2B5EF4-FFF2-40B4-BE49-F238E27FC236}">
                <a16:creationId xmlns:a16="http://schemas.microsoft.com/office/drawing/2014/main" id="{B5377478-365B-4117-A500-683A0AF9A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52400" y="2474155"/>
            <a:ext cx="1494041" cy="1598277"/>
          </a:xfrm>
          <a:prstGeom prst="rect">
            <a:avLst/>
          </a:prstGeom>
        </p:spPr>
      </p:pic>
      <p:pic>
        <p:nvPicPr>
          <p:cNvPr id="27" name="Picture 4" descr="Image result for male icon">
            <a:extLst>
              <a:ext uri="{FF2B5EF4-FFF2-40B4-BE49-F238E27FC236}">
                <a16:creationId xmlns:a16="http://schemas.microsoft.com/office/drawing/2014/main" id="{27E0EFAB-95B2-40A1-9E08-AE7C8C664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574" y="1524000"/>
            <a:ext cx="1396947" cy="132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0C654-84F6-49E4-B083-346679792DF1}"/>
              </a:ext>
            </a:extLst>
          </p:cNvPr>
          <p:cNvSpPr txBox="1"/>
          <p:nvPr/>
        </p:nvSpPr>
        <p:spPr>
          <a:xfrm>
            <a:off x="7604945" y="2994680"/>
            <a:ext cx="1250663" cy="394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Favorable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7B782211-ED57-4A12-82CA-9C62F1B152B6}"/>
              </a:ext>
            </a:extLst>
          </p:cNvPr>
          <p:cNvSpPr/>
          <p:nvPr/>
        </p:nvSpPr>
        <p:spPr>
          <a:xfrm>
            <a:off x="7344920" y="2039123"/>
            <a:ext cx="143230" cy="30347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17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2B1524-769E-41F2-B3EC-44C1831AAC0A}"/>
              </a:ext>
            </a:extLst>
          </p:cNvPr>
          <p:cNvSpPr txBox="1"/>
          <p:nvPr/>
        </p:nvSpPr>
        <p:spPr>
          <a:xfrm>
            <a:off x="7546239" y="1962435"/>
            <a:ext cx="1487908" cy="394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Unfavorable</a:t>
            </a:r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B89AEA72-96C3-4B45-89A2-316C5E475E1D}"/>
              </a:ext>
            </a:extLst>
          </p:cNvPr>
          <p:cNvSpPr/>
          <p:nvPr/>
        </p:nvSpPr>
        <p:spPr>
          <a:xfrm>
            <a:off x="6862128" y="2388905"/>
            <a:ext cx="191957" cy="32592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17"/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F90A27B1-DDF6-42A7-8693-78D3A7ED433B}"/>
              </a:ext>
            </a:extLst>
          </p:cNvPr>
          <p:cNvSpPr/>
          <p:nvPr/>
        </p:nvSpPr>
        <p:spPr>
          <a:xfrm>
            <a:off x="6919111" y="4121463"/>
            <a:ext cx="191957" cy="32592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17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C7C906E-6E1B-46AD-BD14-9961BDBD1BE2}"/>
              </a:ext>
            </a:extLst>
          </p:cNvPr>
          <p:cNvCxnSpPr>
            <a:cxnSpLocks/>
          </p:cNvCxnSpPr>
          <p:nvPr/>
        </p:nvCxnSpPr>
        <p:spPr>
          <a:xfrm>
            <a:off x="7168386" y="2551869"/>
            <a:ext cx="1014877" cy="4510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A0F987C-BAD4-4324-97CF-5209BF85DAC3}"/>
              </a:ext>
            </a:extLst>
          </p:cNvPr>
          <p:cNvCxnSpPr>
            <a:cxnSpLocks/>
          </p:cNvCxnSpPr>
          <p:nvPr/>
        </p:nvCxnSpPr>
        <p:spPr>
          <a:xfrm flipV="1">
            <a:off x="7183451" y="3417158"/>
            <a:ext cx="893749" cy="8101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587F8BD-A20B-5840-9BCC-446183AF2925}"/>
              </a:ext>
            </a:extLst>
          </p:cNvPr>
          <p:cNvSpPr/>
          <p:nvPr/>
        </p:nvSpPr>
        <p:spPr>
          <a:xfrm>
            <a:off x="152399" y="5117560"/>
            <a:ext cx="8839199" cy="12875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2319" tIns="46160" rIns="92319" bIns="46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100" dirty="0">
                <a:latin typeface="Helvetica Neue Light"/>
              </a:rPr>
              <a:t>Doctor is making a prediction: </a:t>
            </a:r>
          </a:p>
          <a:p>
            <a:pPr algn="ctr"/>
            <a:r>
              <a:rPr lang="en-US" sz="2100" b="1" dirty="0">
                <a:latin typeface="Helvetica Neue Light"/>
              </a:rPr>
              <a:t>Will the patient get better with a milder drug?</a:t>
            </a:r>
          </a:p>
          <a:p>
            <a:pPr algn="ctr"/>
            <a:r>
              <a:rPr lang="en-US" sz="2100" b="1" dirty="0">
                <a:latin typeface="Helvetica Neue Light"/>
              </a:rPr>
              <a:t>Use ML to make a similar prediction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45A3BC-DFC4-9645-A729-36E873BFB844}"/>
              </a:ext>
            </a:extLst>
          </p:cNvPr>
          <p:cNvSpPr/>
          <p:nvPr/>
        </p:nvSpPr>
        <p:spPr>
          <a:xfrm>
            <a:off x="194948" y="1974563"/>
            <a:ext cx="8839199" cy="178712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2319" tIns="46160" rIns="92319" bIns="46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100" b="1" dirty="0">
                <a:latin typeface="Helvetica Neue Light"/>
              </a:rPr>
              <a:t>User studies showed that doctors were able to make decisions 1.9 times faster and 26% more accurately when explanations were provided along with the model!</a:t>
            </a:r>
          </a:p>
        </p:txBody>
      </p:sp>
    </p:spTree>
    <p:extLst>
      <p:ext uri="{BB962C8B-B14F-4D97-AF65-F5344CB8AC3E}">
        <p14:creationId xmlns:p14="http://schemas.microsoft.com/office/powerpoint/2010/main" val="205715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6" grpId="0"/>
      <p:bldP spid="37" grpId="0"/>
      <p:bldP spid="7" grpId="0"/>
      <p:bldP spid="32" grpId="0" animBg="1"/>
      <p:bldP spid="33" grpId="0"/>
      <p:bldP spid="34" grpId="0" animBg="1"/>
      <p:bldP spid="38" grpId="0" animBg="1"/>
      <p:bldP spid="28" grpId="0" animBg="1"/>
      <p:bldP spid="2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BD7C7-73B6-704E-9403-EE0DDFEA9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4191000"/>
            <a:ext cx="7772400" cy="1470026"/>
          </a:xfrm>
        </p:spPr>
        <p:txBody>
          <a:bodyPr/>
          <a:lstStyle/>
          <a:p>
            <a:r>
              <a:rPr lang="en-US" dirty="0"/>
              <a:t>Questions??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50B670-E603-2349-A91D-F913C39D1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9144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572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EAD25-DB44-9140-8BF4-04797847B1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4267200"/>
            <a:ext cx="7772400" cy="1470026"/>
          </a:xfrm>
        </p:spPr>
        <p:txBody>
          <a:bodyPr/>
          <a:lstStyle/>
          <a:p>
            <a:r>
              <a:rPr lang="en-US" dirty="0"/>
              <a:t>Interpretable Classifiers Using Rules and Bayesian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058C47-C797-5545-8E07-83FCA3B69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0" y="457200"/>
            <a:ext cx="3276600" cy="3276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C24BA2-37C4-1642-A735-63779DB61611}"/>
              </a:ext>
            </a:extLst>
          </p:cNvPr>
          <p:cNvSpPr txBox="1"/>
          <p:nvPr/>
        </p:nvSpPr>
        <p:spPr>
          <a:xfrm>
            <a:off x="533400" y="5896423"/>
            <a:ext cx="8115300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Benjamin </a:t>
            </a:r>
            <a:r>
              <a:rPr lang="en-US" dirty="0" err="1">
                <a:latin typeface="Helvetica Neue Light" charset="0"/>
                <a:ea typeface="Helvetica Neue Light" charset="0"/>
                <a:cs typeface="Helvetica Neue Light" charset="0"/>
              </a:rPr>
              <a:t>Letham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, Cynthia Rudin, Tyler McCormick, David Madigan; 2015</a:t>
            </a:r>
          </a:p>
        </p:txBody>
      </p:sp>
    </p:spTree>
    <p:extLst>
      <p:ext uri="{BB962C8B-B14F-4D97-AF65-F5344CB8AC3E}">
        <p14:creationId xmlns:p14="http://schemas.microsoft.com/office/powerpoint/2010/main" val="2943005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C4700-5D78-0B4E-9615-BCC21F8A7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C010D-DA51-C142-9911-CAEDF594B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98601"/>
            <a:ext cx="8458199" cy="5181600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Goal: </a:t>
            </a:r>
            <a:r>
              <a:rPr lang="en-US" dirty="0"/>
              <a:t>Rigorously define and evaluate interpretability</a:t>
            </a:r>
          </a:p>
          <a:p>
            <a:endParaRPr lang="en-US" dirty="0"/>
          </a:p>
          <a:p>
            <a:r>
              <a:rPr lang="en-US" dirty="0"/>
              <a:t>Taxonomy of interpretability evaluation</a:t>
            </a:r>
          </a:p>
          <a:p>
            <a:endParaRPr lang="en-US" dirty="0"/>
          </a:p>
          <a:p>
            <a:r>
              <a:rPr lang="en-US" dirty="0"/>
              <a:t>Taxonomy of interpretability based on applications/tasks</a:t>
            </a:r>
          </a:p>
          <a:p>
            <a:endParaRPr lang="en-US" dirty="0"/>
          </a:p>
          <a:p>
            <a:r>
              <a:rPr lang="en-US" dirty="0"/>
              <a:t>Taxonomy of interpretability based on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4FBAC-40FA-044A-AB2C-F51AE056C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4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0C8A2-7856-6B49-9EB1-0BF1A3DCA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Interpretability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77DA6-C53F-3F48-B3C4-5BD1D03D2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ML systems </a:t>
            </a:r>
            <a:r>
              <a:rPr lang="en-US" dirty="0"/>
              <a:t>are being deployed in complex </a:t>
            </a:r>
            <a:r>
              <a:rPr lang="en-US" dirty="0">
                <a:solidFill>
                  <a:srgbClr val="0000FF"/>
                </a:solidFill>
              </a:rPr>
              <a:t>high-stakes settings</a:t>
            </a:r>
          </a:p>
          <a:p>
            <a:endParaRPr lang="en-US" dirty="0"/>
          </a:p>
          <a:p>
            <a:r>
              <a:rPr lang="en-US" dirty="0"/>
              <a:t>Accuracy alone is no longer enough </a:t>
            </a:r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Auxiliary criteria are important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Safety</a:t>
            </a:r>
          </a:p>
          <a:p>
            <a:pPr lvl="1"/>
            <a:r>
              <a:rPr lang="en-US" dirty="0"/>
              <a:t>Nondiscrimination</a:t>
            </a:r>
          </a:p>
          <a:p>
            <a:pPr lvl="1"/>
            <a:r>
              <a:rPr lang="en-US" dirty="0"/>
              <a:t>Right to explanation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D8CA41-2BB9-964F-9133-C6B407DB7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27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9ABB8-E5DD-DA44-B3F9-0B85A29FE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Staff &amp; Office Hours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56D12-1993-6148-BDFA-B9B8529C2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909A96-159C-4C44-AE55-BA60F11F9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46867B-D0C3-9947-8050-843DB7D97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371600"/>
            <a:ext cx="2120900" cy="182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347479-E45A-2E45-9F4A-4D58BF109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663" y="1408626"/>
            <a:ext cx="1754747" cy="17547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0D48B4-A777-1E45-BBB8-E5CD9F063587}"/>
              </a:ext>
            </a:extLst>
          </p:cNvPr>
          <p:cNvSpPr txBox="1"/>
          <p:nvPr/>
        </p:nvSpPr>
        <p:spPr>
          <a:xfrm>
            <a:off x="914400" y="3275727"/>
            <a:ext cx="3460750" cy="2812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Helvetica Neue Light" charset="0"/>
                <a:ea typeface="Helvetica Neue Light" charset="0"/>
                <a:cs typeface="Helvetica Neue Light" charset="0"/>
              </a:rPr>
              <a:t>Hima</a:t>
            </a:r>
            <a:r>
              <a:rPr lang="en-US" b="1" dirty="0">
                <a:latin typeface="Helvetica Neue Light" charset="0"/>
                <a:ea typeface="Helvetica Neue Light" charset="0"/>
                <a:cs typeface="Helvetica Neue Light" charset="0"/>
              </a:rPr>
              <a:t> Lakkaraju</a:t>
            </a:r>
          </a:p>
          <a:p>
            <a:pPr algn="ct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(Instructor)</a:t>
            </a:r>
          </a:p>
          <a:p>
            <a:pPr algn="ctr"/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algn="ct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Office Hours:</a:t>
            </a:r>
          </a:p>
          <a:p>
            <a:pPr algn="ct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Tuesday 330pm to 430pm</a:t>
            </a:r>
          </a:p>
          <a:p>
            <a:pPr algn="ct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MD 337</a:t>
            </a:r>
          </a:p>
          <a:p>
            <a:pPr algn="ct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  <a:hlinkClick r:id="rId4"/>
              </a:rPr>
              <a:t>hlakkaraju@hbs.edu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;</a:t>
            </a:r>
          </a:p>
          <a:p>
            <a:pPr algn="ct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  <a:hlinkClick r:id="rId5"/>
              </a:rPr>
              <a:t>hlakkaraju@seas.harvard.edu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algn="ctr"/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83B8D6-7061-0D43-9D08-9E85705DFB19}"/>
              </a:ext>
            </a:extLst>
          </p:cNvPr>
          <p:cNvSpPr txBox="1"/>
          <p:nvPr/>
        </p:nvSpPr>
        <p:spPr>
          <a:xfrm>
            <a:off x="4620472" y="3247624"/>
            <a:ext cx="2923327" cy="2510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 Neue Light" charset="0"/>
                <a:ea typeface="Helvetica Neue Light" charset="0"/>
                <a:cs typeface="Helvetica Neue Light" charset="0"/>
              </a:rPr>
              <a:t>Ike </a:t>
            </a:r>
            <a:r>
              <a:rPr lang="en-US" b="1" dirty="0" err="1">
                <a:latin typeface="Helvetica Neue Light" charset="0"/>
                <a:ea typeface="Helvetica Neue Light" charset="0"/>
                <a:cs typeface="Helvetica Neue Light" charset="0"/>
              </a:rPr>
              <a:t>Lage</a:t>
            </a:r>
            <a:endParaRPr lang="en-US" b="1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algn="ct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(TF)</a:t>
            </a:r>
          </a:p>
          <a:p>
            <a:pPr algn="ctr"/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algn="ct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Office Hours:</a:t>
            </a:r>
          </a:p>
          <a:p>
            <a:pPr algn="ct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Thursday 2pm to 3pm</a:t>
            </a:r>
          </a:p>
          <a:p>
            <a:pPr algn="ct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MD 337</a:t>
            </a:r>
          </a:p>
          <a:p>
            <a:pPr algn="ct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  <a:hlinkClick r:id="rId6"/>
              </a:rPr>
              <a:t>isaaclage@g.harvard.edu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algn="ctr"/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387B4C-C216-6D49-8341-57E9F88ABD11}"/>
              </a:ext>
            </a:extLst>
          </p:cNvPr>
          <p:cNvSpPr txBox="1"/>
          <p:nvPr/>
        </p:nvSpPr>
        <p:spPr>
          <a:xfrm>
            <a:off x="1295400" y="6108695"/>
            <a:ext cx="7238999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Course Webpage: </a:t>
            </a:r>
            <a:r>
              <a:rPr lang="en-US" dirty="0">
                <a:solidFill>
                  <a:srgbClr val="0000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https://canvas.harvard.edu/courses/68154/</a:t>
            </a:r>
            <a:endParaRPr lang="en-US" dirty="0">
              <a:solidFill>
                <a:srgbClr val="0000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8710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0C8A2-7856-6B49-9EB1-0BF1A3DCA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Interpretability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77DA6-C53F-3F48-B3C4-5BD1D03D2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Auxiliary criteria are often </a:t>
            </a:r>
            <a:r>
              <a:rPr lang="en-US" dirty="0">
                <a:solidFill>
                  <a:srgbClr val="0000FF"/>
                </a:solidFill>
              </a:rPr>
              <a:t>hard to quantify </a:t>
            </a:r>
            <a:r>
              <a:rPr lang="en-US" dirty="0"/>
              <a:t>(completely)</a:t>
            </a:r>
          </a:p>
          <a:p>
            <a:pPr lvl="1"/>
            <a:r>
              <a:rPr lang="en-US" dirty="0"/>
              <a:t>E.g.: Impossible to enumerate all scenarios violating safety of an autonomous car</a:t>
            </a:r>
          </a:p>
          <a:p>
            <a:pPr lvl="1"/>
            <a:endParaRPr lang="en-US" dirty="0"/>
          </a:p>
          <a:p>
            <a:r>
              <a:rPr lang="en-US" dirty="0"/>
              <a:t>Fallback option: interpretability</a:t>
            </a:r>
          </a:p>
          <a:p>
            <a:pPr lvl="1"/>
            <a:r>
              <a:rPr lang="en-US" i="1" dirty="0">
                <a:solidFill>
                  <a:srgbClr val="0000FF"/>
                </a:solidFill>
              </a:rPr>
              <a:t>If the system can explain its reasoning, we can verify if that reasoning is sound </a:t>
            </a:r>
            <a:r>
              <a:rPr lang="en-US" i="1" dirty="0" err="1">
                <a:solidFill>
                  <a:srgbClr val="0000FF"/>
                </a:solidFill>
              </a:rPr>
              <a:t>w.r.t</a:t>
            </a:r>
            <a:r>
              <a:rPr lang="en-US" i="1" dirty="0">
                <a:solidFill>
                  <a:srgbClr val="0000FF"/>
                </a:solidFill>
              </a:rPr>
              <a:t>. auxiliary criteria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D8CA41-2BB9-964F-9133-C6B407DB7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2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6AF74-F725-E24A-8844-08C8FAB79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Work: Defining and Measuring Interpretability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82C2A-957E-BC40-B1A9-63495C853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Little consensus </a:t>
            </a:r>
            <a:r>
              <a:rPr lang="en-US" dirty="0"/>
              <a:t>on what interpretability is and how to evaluate it</a:t>
            </a:r>
          </a:p>
          <a:p>
            <a:endParaRPr lang="en-US" dirty="0"/>
          </a:p>
          <a:p>
            <a:r>
              <a:rPr lang="en-US" dirty="0"/>
              <a:t>Interpretability evaluation typically falls into:</a:t>
            </a:r>
          </a:p>
          <a:p>
            <a:endParaRPr lang="en-US" dirty="0"/>
          </a:p>
          <a:p>
            <a:pPr lvl="1"/>
            <a:r>
              <a:rPr lang="en-US" dirty="0"/>
              <a:t>Evaluate in the </a:t>
            </a:r>
            <a:r>
              <a:rPr lang="en-US" dirty="0">
                <a:solidFill>
                  <a:srgbClr val="0000FF"/>
                </a:solidFill>
              </a:rPr>
              <a:t>context of an application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Evaluate via </a:t>
            </a:r>
            <a:r>
              <a:rPr lang="en-US" dirty="0">
                <a:solidFill>
                  <a:srgbClr val="0000FF"/>
                </a:solidFill>
              </a:rPr>
              <a:t>a quantifiable proxy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BA4D4-D5FA-6D42-86D2-4F0AB5FEF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86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6AF74-F725-E24A-8844-08C8FAB79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Work: Defining and Measuring Interpretability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82C2A-957E-BC40-B1A9-63495C853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1353847"/>
            <a:ext cx="8229600" cy="5181600"/>
          </a:xfrm>
        </p:spPr>
        <p:txBody>
          <a:bodyPr/>
          <a:lstStyle/>
          <a:p>
            <a:r>
              <a:rPr lang="en-US" dirty="0"/>
              <a:t>Evaluate in the </a:t>
            </a:r>
            <a:r>
              <a:rPr lang="en-US" dirty="0">
                <a:solidFill>
                  <a:srgbClr val="0000FF"/>
                </a:solidFill>
              </a:rPr>
              <a:t>context of an application</a:t>
            </a:r>
          </a:p>
          <a:p>
            <a:pPr lvl="1"/>
            <a:r>
              <a:rPr lang="en-US" dirty="0"/>
              <a:t>If a system is useful in a practical application or a simplified version, it must be interpretable</a:t>
            </a:r>
          </a:p>
          <a:p>
            <a:pPr lvl="1"/>
            <a:endParaRPr lang="en-US" dirty="0"/>
          </a:p>
          <a:p>
            <a:r>
              <a:rPr lang="en-US" dirty="0"/>
              <a:t>Evaluate via </a:t>
            </a:r>
            <a:r>
              <a:rPr lang="en-US" dirty="0">
                <a:solidFill>
                  <a:srgbClr val="0000FF"/>
                </a:solidFill>
              </a:rPr>
              <a:t>a quantifiable proxy</a:t>
            </a:r>
          </a:p>
          <a:p>
            <a:pPr lvl="1"/>
            <a:r>
              <a:rPr lang="en-US" dirty="0"/>
              <a:t>Claim some model class is interpretable and present algorithms to optimize within that class</a:t>
            </a:r>
          </a:p>
          <a:p>
            <a:pPr lvl="1"/>
            <a:r>
              <a:rPr lang="en-US" dirty="0"/>
              <a:t>E.g. rule lists</a:t>
            </a:r>
          </a:p>
          <a:p>
            <a:pPr lvl="1"/>
            <a:endParaRPr lang="en-US" dirty="0">
              <a:solidFill>
                <a:srgbClr val="0000FF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BA4D4-D5FA-6D42-86D2-4F0AB5FEF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6F93F0-62C9-7148-84A5-F5E162A5D00D}"/>
              </a:ext>
            </a:extLst>
          </p:cNvPr>
          <p:cNvSpPr/>
          <p:nvPr/>
        </p:nvSpPr>
        <p:spPr>
          <a:xfrm>
            <a:off x="152399" y="5268306"/>
            <a:ext cx="8839199" cy="12875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2319" tIns="46160" rIns="92319" bIns="46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100" dirty="0">
                <a:latin typeface="Helvetica Neue Light"/>
              </a:rPr>
              <a:t>You will know it when you see it! </a:t>
            </a:r>
            <a:endParaRPr lang="en-US" sz="2100" b="1" dirty="0">
              <a:latin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25886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6AF74-F725-E24A-8844-08C8FAB79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Rigor?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82C2A-957E-BC40-B1A9-63495C853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1353847"/>
            <a:ext cx="8229600" cy="51816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000FF"/>
                </a:solidFill>
              </a:rPr>
              <a:t>Yes and No</a:t>
            </a:r>
          </a:p>
          <a:p>
            <a:pPr lvl="1"/>
            <a:r>
              <a:rPr lang="en-US" dirty="0"/>
              <a:t>Previous notions are reasonable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However,</a:t>
            </a:r>
          </a:p>
          <a:p>
            <a:endParaRPr lang="en-US" dirty="0">
              <a:solidFill>
                <a:srgbClr val="0000FF"/>
              </a:solidFill>
            </a:endParaRPr>
          </a:p>
          <a:p>
            <a:pPr lvl="1"/>
            <a:r>
              <a:rPr lang="en-US" dirty="0"/>
              <a:t>Are all models in all “interpretable” model classes equally interpretable?</a:t>
            </a:r>
          </a:p>
          <a:p>
            <a:pPr lvl="2"/>
            <a:r>
              <a:rPr lang="en-US" dirty="0"/>
              <a:t>Model sparsity allows for comparison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How to compare a model sparse in features to a model sparse in prototypes?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 all applications have same interpretability needs?</a:t>
            </a:r>
          </a:p>
          <a:p>
            <a:pPr lvl="1"/>
            <a:endParaRPr lang="en-US" dirty="0">
              <a:solidFill>
                <a:srgbClr val="0000FF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BA4D4-D5FA-6D42-86D2-4F0AB5FEF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F6E760-A8EA-924A-989A-5037B7B9B858}"/>
              </a:ext>
            </a:extLst>
          </p:cNvPr>
          <p:cNvSpPr/>
          <p:nvPr/>
        </p:nvSpPr>
        <p:spPr>
          <a:xfrm>
            <a:off x="152400" y="1353847"/>
            <a:ext cx="8839199" cy="15338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2319" tIns="46160" rIns="92319" bIns="46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100" dirty="0">
                <a:latin typeface="Helvetica Neue Light"/>
              </a:rPr>
              <a:t>Important to formalize these notions!!!</a:t>
            </a:r>
            <a:endParaRPr lang="en-US" sz="2100" b="1" dirty="0">
              <a:latin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69149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09157-CC5E-6149-99C6-0B1E5BC03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Interpretability?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072BE-152C-E14F-BE79-9B7CDBF24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1374239"/>
            <a:ext cx="8229600" cy="5181600"/>
          </a:xfrm>
        </p:spPr>
        <p:txBody>
          <a:bodyPr/>
          <a:lstStyle/>
          <a:p>
            <a:r>
              <a:rPr lang="en-US" b="1" dirty="0" err="1">
                <a:solidFill>
                  <a:srgbClr val="0000FF"/>
                </a:solidFill>
              </a:rPr>
              <a:t>Defn</a:t>
            </a:r>
            <a:r>
              <a:rPr lang="en-US" dirty="0"/>
              <a:t>: Ability to explain or to present in understandable terms to a human</a:t>
            </a:r>
          </a:p>
          <a:p>
            <a:endParaRPr lang="en-US" dirty="0"/>
          </a:p>
          <a:p>
            <a:r>
              <a:rPr lang="en-US" dirty="0"/>
              <a:t>No clear answers in psychology to:</a:t>
            </a:r>
          </a:p>
          <a:p>
            <a:pPr lvl="1"/>
            <a:r>
              <a:rPr lang="en-US" dirty="0"/>
              <a:t>What constitutes an explanation?</a:t>
            </a:r>
          </a:p>
          <a:p>
            <a:pPr lvl="1"/>
            <a:r>
              <a:rPr lang="en-US" dirty="0"/>
              <a:t>What makes some explanations better than the others?</a:t>
            </a:r>
          </a:p>
          <a:p>
            <a:pPr lvl="1"/>
            <a:r>
              <a:rPr lang="en-US" dirty="0"/>
              <a:t>When are explanations sought?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DBEED-1432-FB46-A01F-8A209A0D9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E2524F-4042-F244-B614-E3B21B17FC6E}"/>
              </a:ext>
            </a:extLst>
          </p:cNvPr>
          <p:cNvSpPr/>
          <p:nvPr/>
        </p:nvSpPr>
        <p:spPr>
          <a:xfrm>
            <a:off x="152399" y="5268306"/>
            <a:ext cx="8839199" cy="12875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2319" tIns="46160" rIns="92319" bIns="46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100" b="1" dirty="0">
                <a:latin typeface="Helvetica Neue Light"/>
              </a:rPr>
              <a:t>This Work: Data-driven ways to derive operational definitions and </a:t>
            </a:r>
          </a:p>
          <a:p>
            <a:pPr algn="ctr"/>
            <a:r>
              <a:rPr lang="en-US" sz="2100" b="1" dirty="0">
                <a:latin typeface="Helvetica Neue Light"/>
              </a:rPr>
              <a:t>evaluations of explanations and interpretability</a:t>
            </a:r>
          </a:p>
        </p:txBody>
      </p:sp>
    </p:spTree>
    <p:extLst>
      <p:ext uri="{BB962C8B-B14F-4D97-AF65-F5344CB8AC3E}">
        <p14:creationId xmlns:p14="http://schemas.microsoft.com/office/powerpoint/2010/main" val="229423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3D878-50EE-9E4D-A7B7-FD6F877B0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and Why Interpretability?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AB37F-A487-2647-BFAB-E98B4CAEA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Not all ML systems require interpretability</a:t>
            </a:r>
          </a:p>
          <a:p>
            <a:pPr lvl="1"/>
            <a:r>
              <a:rPr lang="en-US" dirty="0"/>
              <a:t>E.g., ad servers, postal code sorting</a:t>
            </a:r>
          </a:p>
          <a:p>
            <a:pPr lvl="1"/>
            <a:r>
              <a:rPr lang="en-US" dirty="0"/>
              <a:t>No human intervention</a:t>
            </a:r>
          </a:p>
          <a:p>
            <a:pPr lvl="1"/>
            <a:endParaRPr lang="en-US" dirty="0"/>
          </a:p>
          <a:p>
            <a:r>
              <a:rPr lang="en-US" dirty="0"/>
              <a:t>No explanation needed because: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No consequences </a:t>
            </a:r>
            <a:r>
              <a:rPr lang="en-US" dirty="0"/>
              <a:t>for unacceptable results</a:t>
            </a:r>
          </a:p>
          <a:p>
            <a:pPr lvl="1"/>
            <a:r>
              <a:rPr lang="en-US" dirty="0"/>
              <a:t>Problem is </a:t>
            </a:r>
            <a:r>
              <a:rPr lang="en-US" dirty="0">
                <a:solidFill>
                  <a:srgbClr val="0000FF"/>
                </a:solidFill>
              </a:rPr>
              <a:t>well studied and validated well </a:t>
            </a:r>
            <a:r>
              <a:rPr lang="en-US" dirty="0"/>
              <a:t>in real-world applications </a:t>
            </a:r>
            <a:r>
              <a:rPr lang="en-US" dirty="0">
                <a:sym typeface="Wingdings" pitchFamily="2" charset="2"/>
              </a:rPr>
              <a:t> trust system’s decision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179AC1-2F70-E242-AE4B-99F81311D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F8C14D-24A8-7B45-B52B-CED598A8F16C}"/>
              </a:ext>
            </a:extLst>
          </p:cNvPr>
          <p:cNvSpPr/>
          <p:nvPr/>
        </p:nvSpPr>
        <p:spPr>
          <a:xfrm>
            <a:off x="152399" y="5268306"/>
            <a:ext cx="8839199" cy="12875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2319" tIns="46160" rIns="92319" bIns="46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100" b="1" dirty="0">
                <a:latin typeface="Helvetica Neue Light"/>
              </a:rPr>
              <a:t>When do we need explanation then?</a:t>
            </a:r>
          </a:p>
        </p:txBody>
      </p:sp>
    </p:spTree>
    <p:extLst>
      <p:ext uri="{BB962C8B-B14F-4D97-AF65-F5344CB8AC3E}">
        <p14:creationId xmlns:p14="http://schemas.microsoft.com/office/powerpoint/2010/main" val="359288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6B724-DB28-2848-9ED7-6BAD2C7FC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and Why Interpretability?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5D41C-5D5A-2142-82A1-936BD15EF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solidFill>
                  <a:srgbClr val="0000FF"/>
                </a:solidFill>
              </a:rPr>
              <a:t>Incompleteness</a:t>
            </a:r>
            <a:r>
              <a:rPr lang="en-US" dirty="0"/>
              <a:t> in problem formalization</a:t>
            </a:r>
          </a:p>
          <a:p>
            <a:pPr lvl="1"/>
            <a:r>
              <a:rPr lang="en-US" dirty="0"/>
              <a:t>Hinders optimization and evaluation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Incompleteness ≠ Uncertainty</a:t>
            </a:r>
          </a:p>
          <a:p>
            <a:pPr lvl="1"/>
            <a:r>
              <a:rPr lang="en-US" dirty="0"/>
              <a:t>Uncertainty can be quantified</a:t>
            </a:r>
          </a:p>
          <a:p>
            <a:pPr lvl="1"/>
            <a:r>
              <a:rPr lang="en-US" dirty="0"/>
              <a:t>E.g., trying to learn from a small dataset (uncertainty)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3CD36-3676-C149-B373-451C7D6A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77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6B724-DB28-2848-9ED7-6BAD2C7FC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Incompleteness: Illustrative Examples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5D41C-5D5A-2142-82A1-936BD15EF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>
                <a:solidFill>
                  <a:srgbClr val="0000FF"/>
                </a:solidFill>
              </a:rPr>
              <a:t>Scientific Knowledge</a:t>
            </a:r>
          </a:p>
          <a:p>
            <a:pPr lvl="2"/>
            <a:r>
              <a:rPr lang="en-US" dirty="0"/>
              <a:t>E.g., understanding the characteristics of a large dataset</a:t>
            </a:r>
          </a:p>
          <a:p>
            <a:pPr lvl="2"/>
            <a:r>
              <a:rPr lang="en-US" dirty="0"/>
              <a:t>Goal is abstract</a:t>
            </a:r>
          </a:p>
          <a:p>
            <a:pPr lvl="2"/>
            <a:endParaRPr lang="en-US" dirty="0"/>
          </a:p>
          <a:p>
            <a:pPr lvl="1"/>
            <a:r>
              <a:rPr lang="en-US" dirty="0">
                <a:solidFill>
                  <a:srgbClr val="0000FF"/>
                </a:solidFill>
              </a:rPr>
              <a:t>Safety</a:t>
            </a:r>
          </a:p>
          <a:p>
            <a:pPr lvl="2"/>
            <a:r>
              <a:rPr lang="en-US" dirty="0"/>
              <a:t>End to end system is never completely testable</a:t>
            </a:r>
          </a:p>
          <a:p>
            <a:pPr lvl="2"/>
            <a:r>
              <a:rPr lang="en-US" dirty="0"/>
              <a:t>Not possible to check all possible inputs</a:t>
            </a:r>
          </a:p>
          <a:p>
            <a:pPr lvl="2"/>
            <a:endParaRPr lang="en-US" dirty="0"/>
          </a:p>
          <a:p>
            <a:pPr lvl="1"/>
            <a:r>
              <a:rPr lang="en-US" dirty="0">
                <a:solidFill>
                  <a:srgbClr val="0000FF"/>
                </a:solidFill>
              </a:rPr>
              <a:t>Ethics</a:t>
            </a:r>
          </a:p>
          <a:p>
            <a:pPr lvl="2"/>
            <a:r>
              <a:rPr lang="en-US" dirty="0"/>
              <a:t>Guard against certain kinds of discrimination which are too abstract to be encoded</a:t>
            </a:r>
          </a:p>
          <a:p>
            <a:pPr lvl="2"/>
            <a:r>
              <a:rPr lang="en-US" dirty="0"/>
              <a:t>No idea about the nature of discrimination beforehand</a:t>
            </a:r>
          </a:p>
          <a:p>
            <a:pPr marL="923242" lvl="2" indent="0">
              <a:buNone/>
            </a:pPr>
            <a:r>
              <a:rPr lang="en-US" dirty="0"/>
              <a:t> 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3CD36-3676-C149-B373-451C7D6A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75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6B724-DB28-2848-9ED7-6BAD2C7FC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Incompleteness: Illustrative Examples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5D41C-5D5A-2142-82A1-936BD15EF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76400"/>
            <a:ext cx="8229600" cy="5181600"/>
          </a:xfrm>
        </p:spPr>
        <p:txBody>
          <a:bodyPr/>
          <a:lstStyle/>
          <a:p>
            <a:pPr lvl="1"/>
            <a:r>
              <a:rPr lang="en-US" dirty="0">
                <a:solidFill>
                  <a:srgbClr val="0000FF"/>
                </a:solidFill>
              </a:rPr>
              <a:t>Mismatched objectives</a:t>
            </a:r>
          </a:p>
          <a:p>
            <a:pPr lvl="2"/>
            <a:r>
              <a:rPr lang="en-US" dirty="0"/>
              <a:t>Often we only have access to proxy functions of the ultimate goals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>
                <a:solidFill>
                  <a:srgbClr val="0000FF"/>
                </a:solidFill>
              </a:rPr>
              <a:t>Multi-objective tradeoffs</a:t>
            </a:r>
          </a:p>
          <a:p>
            <a:pPr lvl="2"/>
            <a:r>
              <a:rPr lang="en-US" dirty="0"/>
              <a:t>Competing objectives</a:t>
            </a:r>
          </a:p>
          <a:p>
            <a:pPr lvl="2"/>
            <a:r>
              <a:rPr lang="en-US" dirty="0"/>
              <a:t>E.g., privacy and prediction quality</a:t>
            </a:r>
          </a:p>
          <a:p>
            <a:pPr lvl="2"/>
            <a:r>
              <a:rPr lang="en-US" dirty="0"/>
              <a:t>Even if the objectives are fully specified, trade-offs are unknown, decisions have to be case by case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3CD36-3676-C149-B373-451C7D6A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10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D8EA3-236D-4044-9DD8-95A87A0BD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Taxonomy of Interpretability Evaluation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41E091C-D274-C04D-8188-C1F16C32F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05" y="1356539"/>
            <a:ext cx="8769795" cy="371120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61C60-7FF3-1A40-A2F9-1B560F65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DB4744-5C73-0041-BF45-E96113F672A8}"/>
              </a:ext>
            </a:extLst>
          </p:cNvPr>
          <p:cNvSpPr/>
          <p:nvPr/>
        </p:nvSpPr>
        <p:spPr>
          <a:xfrm>
            <a:off x="162059" y="5281285"/>
            <a:ext cx="8839199" cy="12875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2319" tIns="46160" rIns="92319" bIns="46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100" b="1" dirty="0">
                <a:latin typeface="Helvetica Neue Light"/>
              </a:rPr>
              <a:t>Claim of the research should match the type of the evaluation!</a:t>
            </a:r>
          </a:p>
        </p:txBody>
      </p:sp>
    </p:spTree>
    <p:extLst>
      <p:ext uri="{BB962C8B-B14F-4D97-AF65-F5344CB8AC3E}">
        <p14:creationId xmlns:p14="http://schemas.microsoft.com/office/powerpoint/2010/main" val="183275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D21B0-B5B6-6445-B855-6AD082063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23364-4541-E04D-A8C6-3C48F65E8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95400"/>
            <a:ext cx="8229600" cy="5181600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0000FF"/>
                </a:solidFill>
              </a:rPr>
              <a:t>Learn and improve upon the state-of-the-art literature 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00FF"/>
                </a:solidFill>
              </a:rPr>
              <a:t>on ML interpretability </a:t>
            </a:r>
          </a:p>
          <a:p>
            <a:endParaRPr lang="en-US" dirty="0"/>
          </a:p>
          <a:p>
            <a:pPr lvl="1"/>
            <a:r>
              <a:rPr lang="en-US" dirty="0"/>
              <a:t>Understand where, when, and why is interpretability needed</a:t>
            </a:r>
          </a:p>
          <a:p>
            <a:endParaRPr lang="en-US" dirty="0"/>
          </a:p>
          <a:p>
            <a:pPr lvl="1"/>
            <a:r>
              <a:rPr lang="en-US" dirty="0"/>
              <a:t>Read, present, and discuss research papers</a:t>
            </a:r>
          </a:p>
          <a:p>
            <a:pPr lvl="2"/>
            <a:r>
              <a:rPr lang="en-US" dirty="0"/>
              <a:t>Formulate, optimize, and evaluate algorithms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Implement state-of-the-art algorithms</a:t>
            </a:r>
          </a:p>
          <a:p>
            <a:endParaRPr lang="en-US" dirty="0"/>
          </a:p>
          <a:p>
            <a:pPr lvl="1"/>
            <a:r>
              <a:rPr lang="en-US" dirty="0"/>
              <a:t>Understand, critique, and </a:t>
            </a:r>
            <a:r>
              <a:rPr lang="en-US" dirty="0">
                <a:solidFill>
                  <a:srgbClr val="0000FF"/>
                </a:solidFill>
              </a:rPr>
              <a:t>redefine</a:t>
            </a:r>
            <a:r>
              <a:rPr lang="en-US" dirty="0"/>
              <a:t> literature 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EMERGING FIELD!!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A25CF9-F1E3-504E-BED8-0594AA3E4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49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D8EA3-236D-4044-9DD8-95A87A0BD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Application-grounded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DE289-2835-194C-95E1-6A5333309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Real humans (domain experts), real tasks</a:t>
            </a:r>
          </a:p>
          <a:p>
            <a:endParaRPr lang="en-US" dirty="0"/>
          </a:p>
          <a:p>
            <a:r>
              <a:rPr lang="en-US" dirty="0"/>
              <a:t>Domain expert experiment with </a:t>
            </a:r>
            <a:r>
              <a:rPr lang="en-US" dirty="0">
                <a:solidFill>
                  <a:srgbClr val="0000FF"/>
                </a:solidFill>
              </a:rPr>
              <a:t>exact application task</a:t>
            </a:r>
          </a:p>
          <a:p>
            <a:endParaRPr lang="en-US" dirty="0"/>
          </a:p>
          <a:p>
            <a:r>
              <a:rPr lang="en-US" dirty="0"/>
              <a:t>Domain expert experiment with </a:t>
            </a:r>
            <a:r>
              <a:rPr lang="en-US" dirty="0">
                <a:solidFill>
                  <a:srgbClr val="0000FF"/>
                </a:solidFill>
              </a:rPr>
              <a:t>a simpler of partial task </a:t>
            </a:r>
          </a:p>
          <a:p>
            <a:pPr lvl="1"/>
            <a:r>
              <a:rPr lang="en-US" dirty="0"/>
              <a:t>Shorten experiment time</a:t>
            </a:r>
          </a:p>
          <a:p>
            <a:pPr lvl="1"/>
            <a:r>
              <a:rPr lang="en-US" dirty="0"/>
              <a:t>Increases number of potential subjects</a:t>
            </a:r>
          </a:p>
          <a:p>
            <a:pPr lvl="1"/>
            <a:endParaRPr lang="en-US" dirty="0"/>
          </a:p>
          <a:p>
            <a:r>
              <a:rPr lang="en-US" dirty="0"/>
              <a:t>Typical in HCI and visualization communities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61C60-7FF3-1A40-A2F9-1B560F65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55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D8EA3-236D-4044-9DD8-95A87A0BD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Human-grounded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DE289-2835-194C-95E1-6A5333309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Real humans, simplified tasks</a:t>
            </a:r>
          </a:p>
          <a:p>
            <a:pPr lvl="1"/>
            <a:r>
              <a:rPr lang="en-US" dirty="0"/>
              <a:t>Can be completed with lay humans</a:t>
            </a:r>
          </a:p>
          <a:p>
            <a:pPr lvl="1"/>
            <a:r>
              <a:rPr lang="en-US" dirty="0"/>
              <a:t>Larger pool, less expensive</a:t>
            </a:r>
          </a:p>
          <a:p>
            <a:pPr lvl="1"/>
            <a:r>
              <a:rPr lang="en-US" dirty="0"/>
              <a:t>More general notions of </a:t>
            </a:r>
            <a:r>
              <a:rPr lang="en-US" dirty="0" err="1"/>
              <a:t>explainability</a:t>
            </a:r>
            <a:endParaRPr lang="en-US" dirty="0"/>
          </a:p>
          <a:p>
            <a:pPr lvl="2"/>
            <a:r>
              <a:rPr lang="en-US" dirty="0" err="1"/>
              <a:t>Eg.</a:t>
            </a:r>
            <a:r>
              <a:rPr lang="en-US" dirty="0"/>
              <a:t>, what kinds of explanations are understood under time constraints?</a:t>
            </a:r>
          </a:p>
          <a:p>
            <a:pPr lvl="2"/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Potential experiments</a:t>
            </a:r>
          </a:p>
          <a:p>
            <a:pPr lvl="1"/>
            <a:r>
              <a:rPr lang="en-US" dirty="0"/>
              <a:t>Pairwise comparisons</a:t>
            </a:r>
          </a:p>
          <a:p>
            <a:pPr lvl="1"/>
            <a:r>
              <a:rPr lang="en-US" dirty="0"/>
              <a:t>Simulate the model output</a:t>
            </a:r>
          </a:p>
          <a:p>
            <a:pPr lvl="1"/>
            <a:r>
              <a:rPr lang="en-US" dirty="0"/>
              <a:t>What changes should be made to input to change the output?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61C60-7FF3-1A40-A2F9-1B560F65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65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D8EA3-236D-4044-9DD8-95A87A0BD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Functionally-grounded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DE289-2835-194C-95E1-6A5333309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No humans, proxy tasks</a:t>
            </a:r>
          </a:p>
          <a:p>
            <a:pPr lvl="1"/>
            <a:r>
              <a:rPr lang="en-US" dirty="0"/>
              <a:t>Appropriate for a class of models already validated</a:t>
            </a:r>
          </a:p>
          <a:p>
            <a:pPr lvl="2"/>
            <a:r>
              <a:rPr lang="en-US" dirty="0" err="1"/>
              <a:t>Eg.</a:t>
            </a:r>
            <a:r>
              <a:rPr lang="en-US" dirty="0"/>
              <a:t>, decision trees</a:t>
            </a:r>
          </a:p>
          <a:p>
            <a:pPr lvl="1"/>
            <a:r>
              <a:rPr lang="en-US" dirty="0"/>
              <a:t>A method is not yet mature</a:t>
            </a:r>
          </a:p>
          <a:p>
            <a:pPr lvl="1"/>
            <a:r>
              <a:rPr lang="en-US" dirty="0"/>
              <a:t>Human subject experiments are unethical </a:t>
            </a:r>
          </a:p>
          <a:p>
            <a:pPr lvl="1"/>
            <a:r>
              <a:rPr lang="en-US" dirty="0"/>
              <a:t>What proxies to use?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Potential experiments</a:t>
            </a:r>
          </a:p>
          <a:p>
            <a:pPr lvl="1"/>
            <a:r>
              <a:rPr lang="en-US" dirty="0"/>
              <a:t>Complexity (of a decision tree) compared to other other models of the same (similar) class</a:t>
            </a:r>
          </a:p>
          <a:p>
            <a:pPr lvl="2"/>
            <a:r>
              <a:rPr lang="en-US" dirty="0"/>
              <a:t>How many levels? How many rules?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61C60-7FF3-1A40-A2F9-1B560F65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52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EE23E-6421-3A44-BC3C-86BF13DCF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Problems: Design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1745D-F938-9E4F-AE3B-651A7EF19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proxies are best for what real world applications?</a:t>
            </a:r>
          </a:p>
          <a:p>
            <a:endParaRPr lang="en-US" dirty="0"/>
          </a:p>
          <a:p>
            <a:r>
              <a:rPr lang="en-US" dirty="0"/>
              <a:t>What factors to consider when designing simpler tasks in place of real world tasks?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150C9-B873-6C48-9CBA-37B913958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64E5CB-9EC7-1148-B0AF-5ED8BE06367C}"/>
              </a:ext>
            </a:extLst>
          </p:cNvPr>
          <p:cNvSpPr/>
          <p:nvPr/>
        </p:nvSpPr>
        <p:spPr>
          <a:xfrm>
            <a:off x="152399" y="4648200"/>
            <a:ext cx="8839199" cy="12875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2319" tIns="46160" rIns="92319" bIns="46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100" b="1" dirty="0">
                <a:latin typeface="Helvetica Neue Light"/>
              </a:rPr>
              <a:t>How about a data-driven approach to characterize interpretability?</a:t>
            </a:r>
          </a:p>
        </p:txBody>
      </p:sp>
    </p:spTree>
    <p:extLst>
      <p:ext uri="{BB962C8B-B14F-4D97-AF65-F5344CB8AC3E}">
        <p14:creationId xmlns:p14="http://schemas.microsoft.com/office/powerpoint/2010/main" val="311222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D8EA3-236D-4044-9DD8-95A87A0BD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Factorization: Netflix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61C60-7FF3-1A40-A2F9-1B560F65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03D94E91-A182-AE48-ACC9-420A36A1A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371600"/>
            <a:ext cx="8229600" cy="468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930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D8EA3-236D-4044-9DD8-95A87A0BD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Data-driven approach to </a:t>
            </a:r>
            <a:br>
              <a:rPr lang="en-US" dirty="0"/>
            </a:br>
            <a:r>
              <a:rPr lang="en-US" dirty="0"/>
              <a:t>characterize interpretability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61C60-7FF3-1A40-A2F9-1B560F65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B351E4C3-6660-BA46-91DE-23B83548F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67" y="1266511"/>
            <a:ext cx="8747763" cy="3124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816EFA-2A46-F14B-AEE4-6ABD922DA837}"/>
              </a:ext>
            </a:extLst>
          </p:cNvPr>
          <p:cNvSpPr txBox="1"/>
          <p:nvPr/>
        </p:nvSpPr>
        <p:spPr>
          <a:xfrm>
            <a:off x="2393648" y="4316924"/>
            <a:ext cx="4343400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K is the number of latent dimensions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7C5744-90E0-4249-A5D6-D825CCBCDC07}"/>
              </a:ext>
            </a:extLst>
          </p:cNvPr>
          <p:cNvSpPr/>
          <p:nvPr/>
        </p:nvSpPr>
        <p:spPr>
          <a:xfrm>
            <a:off x="182881" y="4953001"/>
            <a:ext cx="8839199" cy="15290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2319" tIns="46160" rIns="92319" bIns="46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100" b="1" dirty="0">
                <a:latin typeface="Helvetica Neue Light"/>
              </a:rPr>
              <a:t>Matrix on the left is very expensive and time consuming to obtain – requires evaluation in real world applications with domain experts! </a:t>
            </a:r>
          </a:p>
          <a:p>
            <a:pPr algn="ctr"/>
            <a:r>
              <a:rPr lang="en-US" sz="2100" b="1" dirty="0">
                <a:latin typeface="Helvetica Neue Light"/>
              </a:rPr>
              <a:t>So, data-driven approach to characterize interpretability is not feasible!</a:t>
            </a:r>
          </a:p>
        </p:txBody>
      </p:sp>
    </p:spTree>
    <p:extLst>
      <p:ext uri="{BB962C8B-B14F-4D97-AF65-F5344CB8AC3E}">
        <p14:creationId xmlns:p14="http://schemas.microsoft.com/office/powerpoint/2010/main" val="344574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FECB0-2FB0-D844-9560-9AF42467E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Taxonomy based on applications/tasks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A9525-5D73-BF48-8DED-D2555C368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Global vs. Local</a:t>
            </a:r>
          </a:p>
          <a:p>
            <a:pPr lvl="1"/>
            <a:r>
              <a:rPr lang="en-US" dirty="0"/>
              <a:t>High level patterns vs. specific decisions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Degree of Incompleteness</a:t>
            </a:r>
          </a:p>
          <a:p>
            <a:pPr lvl="1"/>
            <a:r>
              <a:rPr lang="en-US" dirty="0"/>
              <a:t>What part of the problem is incomplete? How incomplete is it?</a:t>
            </a:r>
          </a:p>
          <a:p>
            <a:pPr lvl="1"/>
            <a:r>
              <a:rPr lang="en-US" dirty="0"/>
              <a:t>Incomplete inputs or constraints or costs?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Time Constraints</a:t>
            </a:r>
            <a:endParaRPr lang="en-US" dirty="0"/>
          </a:p>
          <a:p>
            <a:pPr lvl="1"/>
            <a:r>
              <a:rPr lang="en-US" dirty="0"/>
              <a:t>How much time can the user spend to understand explanation?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8990F-0267-124F-BEFB-422A32565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821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FECB0-2FB0-D844-9560-9AF42467E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Taxonomy based on applications/tasks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A9525-5D73-BF48-8DED-D2555C368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249" y="1632785"/>
            <a:ext cx="8229600" cy="5181600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Nature of User Expertise</a:t>
            </a:r>
          </a:p>
          <a:p>
            <a:pPr lvl="1"/>
            <a:r>
              <a:rPr lang="en-US" dirty="0"/>
              <a:t>How experienced is end user?</a:t>
            </a:r>
          </a:p>
          <a:p>
            <a:pPr lvl="1"/>
            <a:r>
              <a:rPr lang="en-US" dirty="0"/>
              <a:t>Experience affects how users process information</a:t>
            </a:r>
          </a:p>
          <a:p>
            <a:pPr lvl="1"/>
            <a:r>
              <a:rPr lang="en-US" dirty="0"/>
              <a:t>E.g., domain experts can handle detailed, complex explanations compared to opaque, smaller ones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Note: </a:t>
            </a:r>
            <a:r>
              <a:rPr lang="en-US" sz="2400" dirty="0"/>
              <a:t>These taxonomies are constructed based on intuition and are not data or evidence driven. They must be treated as hypotheses.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8990F-0267-124F-BEFB-422A32565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13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FECB0-2FB0-D844-9560-9AF42467E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Taxonomy based 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A9525-5D73-BF48-8DED-D2555C368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Basic units of explanation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Raw features? E.g., pixel values</a:t>
            </a:r>
          </a:p>
          <a:p>
            <a:pPr lvl="1"/>
            <a:r>
              <a:rPr lang="en-US" dirty="0"/>
              <a:t>Semantically meaningful? E.g., objects in an image</a:t>
            </a:r>
          </a:p>
          <a:p>
            <a:pPr lvl="1"/>
            <a:r>
              <a:rPr lang="en-US" dirty="0"/>
              <a:t>Prototypes?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Number of basic units of explanation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How many does the explanation contain?</a:t>
            </a:r>
          </a:p>
          <a:p>
            <a:pPr lvl="1"/>
            <a:r>
              <a:rPr lang="en-US" dirty="0"/>
              <a:t>How do various types of basic units interact?</a:t>
            </a:r>
          </a:p>
          <a:p>
            <a:pPr lvl="1"/>
            <a:r>
              <a:rPr lang="en-US" dirty="0"/>
              <a:t>E.g., prototype vs. feature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8990F-0267-124F-BEFB-422A32565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13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FECB0-2FB0-D844-9560-9AF42467E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Taxonomy based 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A9525-5D73-BF48-8DED-D2555C368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02" y="1433297"/>
            <a:ext cx="8229600" cy="51816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FF"/>
                </a:solidFill>
              </a:rPr>
              <a:t>Level of compositionality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Are the basic units organized in a structured way?</a:t>
            </a:r>
          </a:p>
          <a:p>
            <a:pPr lvl="1"/>
            <a:r>
              <a:rPr lang="en-US" dirty="0"/>
              <a:t>How do the basic units compose to form higher order units?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Interactions between basic units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Combined in linear or non-linear ways?</a:t>
            </a:r>
          </a:p>
          <a:p>
            <a:pPr lvl="1"/>
            <a:r>
              <a:rPr lang="en-US" dirty="0"/>
              <a:t>Are some combinations easier to understand?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Uncertainty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What kind of uncertainty is captured by the methods?</a:t>
            </a:r>
          </a:p>
          <a:p>
            <a:pPr lvl="1"/>
            <a:r>
              <a:rPr lang="en-US" dirty="0"/>
              <a:t>How easy is it for humans to process uncertainty?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8990F-0267-124F-BEFB-422A32565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6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D4981-C30B-0540-BDF6-ADD997FD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 and 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C8C03-3EFF-7149-B92E-774027B17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Interpretable models &amp; explanations</a:t>
            </a:r>
          </a:p>
          <a:p>
            <a:pPr lvl="1"/>
            <a:r>
              <a:rPr lang="en-US" dirty="0"/>
              <a:t>rules, prototypes, linear models, saliency maps etc.</a:t>
            </a:r>
          </a:p>
          <a:p>
            <a:endParaRPr lang="en-US" dirty="0"/>
          </a:p>
          <a:p>
            <a:r>
              <a:rPr lang="en-US" dirty="0"/>
              <a:t>Connections with causality, debugging, &amp; fairness</a:t>
            </a:r>
          </a:p>
          <a:p>
            <a:endParaRPr lang="en-US" dirty="0"/>
          </a:p>
          <a:p>
            <a:r>
              <a:rPr lang="en-US" dirty="0"/>
              <a:t>Focus on applications </a:t>
            </a:r>
          </a:p>
          <a:p>
            <a:pPr lvl="1"/>
            <a:r>
              <a:rPr lang="en-US" dirty="0"/>
              <a:t>Criminal justice, healthcare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Prerequisites: </a:t>
            </a:r>
            <a:r>
              <a:rPr lang="en-US" sz="2400" dirty="0"/>
              <a:t>linear algebra, probability, algorithms, machine learning (cs181 or equivalent), programming in python, </a:t>
            </a:r>
            <a:r>
              <a:rPr lang="en-US" sz="2400" dirty="0" err="1"/>
              <a:t>numpy</a:t>
            </a:r>
            <a:r>
              <a:rPr lang="en-US" sz="2400" dirty="0"/>
              <a:t>, </a:t>
            </a:r>
            <a:r>
              <a:rPr lang="en-US" sz="2400" dirty="0" err="1"/>
              <a:t>sklearn</a:t>
            </a:r>
            <a:r>
              <a:rPr lang="en-US" sz="2400" dirty="0"/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647DB-A09B-A54E-A8D7-FF88FDD8B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39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C4700-5D78-0B4E-9615-BCC21F8A7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C010D-DA51-C142-9911-CAEDF594B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899" y="1412905"/>
            <a:ext cx="8458199" cy="51816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FF"/>
                </a:solidFill>
              </a:rPr>
              <a:t>Goal: </a:t>
            </a:r>
            <a:r>
              <a:rPr lang="en-US" dirty="0"/>
              <a:t>Rigorously define and evaluate interpretability</a:t>
            </a:r>
          </a:p>
          <a:p>
            <a:endParaRPr lang="en-US" dirty="0"/>
          </a:p>
          <a:p>
            <a:r>
              <a:rPr lang="en-US" dirty="0"/>
              <a:t>Taxonomy of interpretability evaluation</a:t>
            </a:r>
          </a:p>
          <a:p>
            <a:endParaRPr lang="en-US" dirty="0"/>
          </a:p>
          <a:p>
            <a:r>
              <a:rPr lang="en-US" dirty="0"/>
              <a:t>An </a:t>
            </a:r>
            <a:r>
              <a:rPr lang="en-US" dirty="0">
                <a:solidFill>
                  <a:srgbClr val="0000FF"/>
                </a:solidFill>
              </a:rPr>
              <a:t>attempt at data-driven characterization </a:t>
            </a:r>
            <a:r>
              <a:rPr lang="en-US" dirty="0"/>
              <a:t>of interpretability</a:t>
            </a:r>
          </a:p>
          <a:p>
            <a:endParaRPr lang="en-US" dirty="0"/>
          </a:p>
          <a:p>
            <a:r>
              <a:rPr lang="en-US" dirty="0"/>
              <a:t>Taxonomy of interpretability based on applications/tasks</a:t>
            </a:r>
          </a:p>
          <a:p>
            <a:endParaRPr lang="en-US" dirty="0"/>
          </a:p>
          <a:p>
            <a:r>
              <a:rPr lang="en-US" dirty="0"/>
              <a:t>Taxonomy of interpretability based on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4FBAC-40FA-044A-AB2C-F51AE056C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34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BD7C7-73B6-704E-9403-EE0DDFEA9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4191000"/>
            <a:ext cx="7772400" cy="1470026"/>
          </a:xfrm>
        </p:spPr>
        <p:txBody>
          <a:bodyPr/>
          <a:lstStyle/>
          <a:p>
            <a:r>
              <a:rPr lang="en-US" dirty="0"/>
              <a:t>Questions??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50B670-E603-2349-A91D-F913C39D1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9144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9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BD7C7-73B6-704E-9403-EE0DDFEA9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4191000"/>
            <a:ext cx="7772400" cy="1470026"/>
          </a:xfrm>
        </p:spPr>
        <p:txBody>
          <a:bodyPr/>
          <a:lstStyle/>
          <a:p>
            <a:r>
              <a:rPr lang="en-US" dirty="0"/>
              <a:t>Let’s start the critique!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8EA9F1-1C5A-DC46-B0E8-F29A3C37E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469" y="1441450"/>
            <a:ext cx="4134662" cy="274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320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EAD25-DB44-9140-8BF4-04797847B1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" y="4267200"/>
            <a:ext cx="8915400" cy="1470026"/>
          </a:xfrm>
        </p:spPr>
        <p:txBody>
          <a:bodyPr/>
          <a:lstStyle/>
          <a:p>
            <a:r>
              <a:rPr lang="en-US" dirty="0"/>
              <a:t>The Mythos of Model Interpretability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058C47-C797-5545-8E07-83FCA3B69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0" y="457200"/>
            <a:ext cx="3276600" cy="3276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C24BA2-37C4-1642-A735-63779DB61611}"/>
              </a:ext>
            </a:extLst>
          </p:cNvPr>
          <p:cNvSpPr txBox="1"/>
          <p:nvPr/>
        </p:nvSpPr>
        <p:spPr>
          <a:xfrm>
            <a:off x="3009900" y="5876031"/>
            <a:ext cx="5410200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Zachary Lipton; 2017</a:t>
            </a:r>
          </a:p>
        </p:txBody>
      </p:sp>
    </p:spTree>
    <p:extLst>
      <p:ext uri="{BB962C8B-B14F-4D97-AF65-F5344CB8AC3E}">
        <p14:creationId xmlns:p14="http://schemas.microsoft.com/office/powerpoint/2010/main" val="11896537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47920-56AD-0C44-9608-C585F4A4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B8949-CA2A-BA4C-ABC2-57C8CAD49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Goal</a:t>
            </a:r>
            <a:r>
              <a:rPr lang="en-US" dirty="0"/>
              <a:t>: Refine the discourse on interpretability</a:t>
            </a:r>
          </a:p>
          <a:p>
            <a:endParaRPr lang="en-US" dirty="0"/>
          </a:p>
          <a:p>
            <a:r>
              <a:rPr lang="en-US" dirty="0"/>
              <a:t>Outline </a:t>
            </a:r>
            <a:r>
              <a:rPr lang="en-US" dirty="0">
                <a:solidFill>
                  <a:srgbClr val="0000FF"/>
                </a:solidFill>
              </a:rPr>
              <a:t>desiderata of interpretability research</a:t>
            </a:r>
          </a:p>
          <a:p>
            <a:pPr lvl="1"/>
            <a:r>
              <a:rPr lang="en-US" dirty="0"/>
              <a:t>Motivations for interpretability are often diverse and discordant</a:t>
            </a:r>
          </a:p>
          <a:p>
            <a:pPr lvl="1"/>
            <a:endParaRPr lang="en-US" dirty="0"/>
          </a:p>
          <a:p>
            <a:r>
              <a:rPr lang="en-US" dirty="0"/>
              <a:t>Identifying </a:t>
            </a:r>
            <a:r>
              <a:rPr lang="en-US" dirty="0">
                <a:solidFill>
                  <a:srgbClr val="0000FF"/>
                </a:solidFill>
              </a:rPr>
              <a:t>model properties and techniques </a:t>
            </a:r>
            <a:r>
              <a:rPr lang="en-US" dirty="0"/>
              <a:t>thought to confer interpretability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CFBB7-0DE5-C040-B555-3D2A1F52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82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47920-56AD-0C44-9608-C585F4A4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B8949-CA2A-BA4C-ABC2-57C8CAD49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models to be </a:t>
            </a:r>
            <a:r>
              <a:rPr lang="en-US" dirty="0">
                <a:solidFill>
                  <a:srgbClr val="0000FF"/>
                </a:solidFill>
              </a:rPr>
              <a:t>not only good </a:t>
            </a:r>
            <a:r>
              <a:rPr lang="en-US" dirty="0" err="1"/>
              <a:t>w.r.t</a:t>
            </a:r>
            <a:r>
              <a:rPr lang="en-US" dirty="0"/>
              <a:t>. predictive capabilities, </a:t>
            </a:r>
            <a:r>
              <a:rPr lang="en-US" dirty="0">
                <a:solidFill>
                  <a:srgbClr val="0000FF"/>
                </a:solidFill>
              </a:rPr>
              <a:t>but also interpretable</a:t>
            </a:r>
          </a:p>
          <a:p>
            <a:endParaRPr lang="en-US" dirty="0"/>
          </a:p>
          <a:p>
            <a:r>
              <a:rPr lang="en-US" dirty="0"/>
              <a:t>Interpretation is </a:t>
            </a:r>
            <a:r>
              <a:rPr lang="en-US" dirty="0">
                <a:solidFill>
                  <a:srgbClr val="0000FF"/>
                </a:solidFill>
              </a:rPr>
              <a:t>underspecified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Lack of a formal technical meaning</a:t>
            </a:r>
          </a:p>
          <a:p>
            <a:endParaRPr lang="en-US" dirty="0"/>
          </a:p>
          <a:p>
            <a:r>
              <a:rPr lang="en-US" dirty="0"/>
              <a:t>Papers provide </a:t>
            </a:r>
            <a:r>
              <a:rPr lang="en-US" dirty="0">
                <a:solidFill>
                  <a:srgbClr val="0000FF"/>
                </a:solidFill>
              </a:rPr>
              <a:t>diverse and non-overlapping motivations</a:t>
            </a:r>
            <a:r>
              <a:rPr lang="en-US" dirty="0"/>
              <a:t> for interpretability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CFBB7-0DE5-C040-B555-3D2A1F52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51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47920-56AD-0C44-9608-C585F4A4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Work: Motivations for Interpretability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B8949-CA2A-BA4C-ABC2-57C8CAD49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Interpretability promotes trust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But </a:t>
            </a:r>
            <a:r>
              <a:rPr lang="en-US" dirty="0">
                <a:solidFill>
                  <a:srgbClr val="0000FF"/>
                </a:solidFill>
              </a:rPr>
              <a:t>what is trust?</a:t>
            </a:r>
          </a:p>
          <a:p>
            <a:endParaRPr lang="en-US" dirty="0">
              <a:solidFill>
                <a:srgbClr val="0000FF"/>
              </a:solidFill>
            </a:endParaRPr>
          </a:p>
          <a:p>
            <a:r>
              <a:rPr lang="en-US" dirty="0"/>
              <a:t>Is it faith in model performance? </a:t>
            </a:r>
          </a:p>
          <a:p>
            <a:endParaRPr lang="en-US" dirty="0"/>
          </a:p>
          <a:p>
            <a:r>
              <a:rPr lang="en-US" dirty="0"/>
              <a:t>If so, why are accuracy and other standard performance evaluation techniques inadequate? </a:t>
            </a:r>
          </a:p>
          <a:p>
            <a:pPr lvl="1"/>
            <a:endParaRPr lang="en-US" dirty="0">
              <a:solidFill>
                <a:srgbClr val="0000FF"/>
              </a:solidFill>
            </a:endParaRPr>
          </a:p>
          <a:p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CFBB7-0DE5-C040-B555-3D2A1F52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00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1EFED-0B86-344D-A086-95030991C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is interpretability needed?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21499-E337-EE4B-AAA7-2740204F2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835" y="1318200"/>
            <a:ext cx="8229600" cy="5181600"/>
          </a:xfrm>
        </p:spPr>
        <p:txBody>
          <a:bodyPr>
            <a:normAutofit/>
          </a:bodyPr>
          <a:lstStyle/>
          <a:p>
            <a:r>
              <a:rPr lang="en-US" dirty="0"/>
              <a:t>Simplified optimization </a:t>
            </a:r>
            <a:r>
              <a:rPr lang="en-US" dirty="0">
                <a:solidFill>
                  <a:srgbClr val="0000FF"/>
                </a:solidFill>
              </a:rPr>
              <a:t>objectives fail to capture complex real life goals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Algorithm for hiring decisions – productivity and ethics</a:t>
            </a:r>
          </a:p>
          <a:p>
            <a:pPr lvl="1"/>
            <a:r>
              <a:rPr lang="en-US" dirty="0"/>
              <a:t>Ethics is hard to formulate</a:t>
            </a:r>
          </a:p>
          <a:p>
            <a:pPr lvl="1"/>
            <a:endParaRPr lang="en-US" dirty="0"/>
          </a:p>
          <a:p>
            <a:r>
              <a:rPr lang="en-US" dirty="0"/>
              <a:t>Training data is </a:t>
            </a:r>
            <a:r>
              <a:rPr lang="en-US" dirty="0">
                <a:solidFill>
                  <a:srgbClr val="0000FF"/>
                </a:solidFill>
              </a:rPr>
              <a:t>not representative of deployment environment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1CD5D-ACC4-7A4C-ADD2-C4D956754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71F4DD-C816-414D-BF82-221A015070EF}"/>
              </a:ext>
            </a:extLst>
          </p:cNvPr>
          <p:cNvSpPr/>
          <p:nvPr/>
        </p:nvSpPr>
        <p:spPr>
          <a:xfrm>
            <a:off x="152399" y="4855690"/>
            <a:ext cx="8839199" cy="15290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2319" tIns="46160" rIns="92319" bIns="46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Interpretability serves those objectives that we deem important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but struggle to model formally!</a:t>
            </a:r>
          </a:p>
        </p:txBody>
      </p:sp>
    </p:spTree>
    <p:extLst>
      <p:ext uri="{BB962C8B-B14F-4D97-AF65-F5344CB8AC3E}">
        <p14:creationId xmlns:p14="http://schemas.microsoft.com/office/powerpoint/2010/main" val="258321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449CF-6959-3447-BAB5-96EDAA62A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Desiderata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394E6-96B5-7841-BD10-F5B013E21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Understanding motivations for interpretability through the lens of prior literature</a:t>
            </a:r>
          </a:p>
          <a:p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Trust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Causality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Transferability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Informativeness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Fair and Ethical Decision Making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3C9CA-B504-344B-B77B-D571F5D97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7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47920-56AD-0C44-9608-C585F4A4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Desiderata: Trust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B8949-CA2A-BA4C-ABC2-57C8CAD49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88148"/>
            <a:ext cx="8229600" cy="5181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Is trust simply confidence that the model will perform well?</a:t>
            </a:r>
          </a:p>
          <a:p>
            <a:pPr lvl="1"/>
            <a:r>
              <a:rPr lang="en-US" dirty="0"/>
              <a:t>If so, </a:t>
            </a:r>
            <a:r>
              <a:rPr lang="en-US" dirty="0">
                <a:solidFill>
                  <a:srgbClr val="0000FF"/>
                </a:solidFill>
              </a:rPr>
              <a:t>interpretability serves no purpose</a:t>
            </a:r>
          </a:p>
          <a:p>
            <a:pPr lvl="1"/>
            <a:endParaRPr lang="en-US" dirty="0"/>
          </a:p>
          <a:p>
            <a:r>
              <a:rPr lang="en-US" dirty="0"/>
              <a:t>A person might </a:t>
            </a:r>
            <a:r>
              <a:rPr lang="en-US" dirty="0">
                <a:solidFill>
                  <a:srgbClr val="0000FF"/>
                </a:solidFill>
              </a:rPr>
              <a:t>feel at ease with a well understood model</a:t>
            </a:r>
            <a:r>
              <a:rPr lang="en-US" dirty="0"/>
              <a:t>, even if this understanding has no purpose</a:t>
            </a:r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Training and deployment objectives diverge</a:t>
            </a:r>
          </a:p>
          <a:p>
            <a:pPr lvl="1"/>
            <a:r>
              <a:rPr lang="en-US" dirty="0" err="1"/>
              <a:t>Eg.</a:t>
            </a:r>
            <a:r>
              <a:rPr lang="en-US" dirty="0"/>
              <a:t>, model makes accurate predictions but not validated for racial biases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Trust </a:t>
            </a:r>
            <a:r>
              <a:rPr lang="en-US" dirty="0">
                <a:solidFill>
                  <a:srgbClr val="0000FF"/>
                </a:solidFill>
                <a:sym typeface="Wingdings" pitchFamily="2" charset="2"/>
              </a:rPr>
              <a:t> relinquish control</a:t>
            </a:r>
          </a:p>
          <a:p>
            <a:pPr lvl="1"/>
            <a:r>
              <a:rPr lang="en-US" dirty="0"/>
              <a:t>For which examples is the model right?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CFBB7-0DE5-C040-B555-3D2A1F52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14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0E0B1-2917-D743-884E-ABA72ECF2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the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2799D-B44E-8548-8C20-9820DB57F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98601"/>
            <a:ext cx="8534399" cy="5181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Introductory</a:t>
            </a:r>
            <a:r>
              <a:rPr lang="en-US" dirty="0"/>
              <a:t> material (2 lectures)</a:t>
            </a:r>
          </a:p>
          <a:p>
            <a:r>
              <a:rPr lang="en-US" dirty="0"/>
              <a:t>Learning </a:t>
            </a:r>
            <a:r>
              <a:rPr lang="en-US" dirty="0">
                <a:solidFill>
                  <a:srgbClr val="0000FF"/>
                </a:solidFill>
              </a:rPr>
              <a:t>interpretable models </a:t>
            </a:r>
            <a:r>
              <a:rPr lang="en-US" dirty="0"/>
              <a:t>(3 lectures)</a:t>
            </a:r>
          </a:p>
          <a:p>
            <a:r>
              <a:rPr lang="en-US" dirty="0"/>
              <a:t>Interpretable </a:t>
            </a:r>
            <a:r>
              <a:rPr lang="en-US" dirty="0">
                <a:solidFill>
                  <a:srgbClr val="0000FF"/>
                </a:solidFill>
              </a:rPr>
              <a:t>explanations of black-box </a:t>
            </a:r>
            <a:r>
              <a:rPr lang="en-US" dirty="0"/>
              <a:t>models </a:t>
            </a:r>
          </a:p>
          <a:p>
            <a:pPr marL="0" indent="0">
              <a:buNone/>
            </a:pPr>
            <a:r>
              <a:rPr lang="en-US" dirty="0"/>
              <a:t>   (4 lectures)</a:t>
            </a:r>
          </a:p>
          <a:p>
            <a:r>
              <a:rPr lang="en-US" dirty="0"/>
              <a:t>Interpretability and </a:t>
            </a:r>
            <a:r>
              <a:rPr lang="en-US" dirty="0">
                <a:solidFill>
                  <a:srgbClr val="0000FF"/>
                </a:solidFill>
              </a:rPr>
              <a:t>causality</a:t>
            </a:r>
            <a:r>
              <a:rPr lang="en-US" dirty="0"/>
              <a:t> (1 lecture)</a:t>
            </a:r>
          </a:p>
          <a:p>
            <a:r>
              <a:rPr lang="en-US" dirty="0">
                <a:solidFill>
                  <a:srgbClr val="0000FF"/>
                </a:solidFill>
              </a:rPr>
              <a:t>Human-in-the-loop approaches </a:t>
            </a:r>
            <a:r>
              <a:rPr lang="en-US" dirty="0"/>
              <a:t>to interpretability (1 lecture)</a:t>
            </a:r>
          </a:p>
          <a:p>
            <a:r>
              <a:rPr lang="en-US" dirty="0">
                <a:solidFill>
                  <a:srgbClr val="0000FF"/>
                </a:solidFill>
              </a:rPr>
              <a:t>Debugging</a:t>
            </a:r>
            <a:r>
              <a:rPr lang="en-US" dirty="0"/>
              <a:t> and </a:t>
            </a:r>
            <a:r>
              <a:rPr lang="en-US" dirty="0">
                <a:solidFill>
                  <a:srgbClr val="0000FF"/>
                </a:solidFill>
              </a:rPr>
              <a:t>fairness</a:t>
            </a:r>
            <a:r>
              <a:rPr lang="en-US" dirty="0"/>
              <a:t> (1 lecture)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/>
              <a:t>1 lecture ~ 2.5 hours ~ 2 papers; Calendar on course webpage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E14CA-71B3-3E42-A2E9-61C741DC3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01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47920-56AD-0C44-9608-C585F4A4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Desiderata: Causality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B8949-CA2A-BA4C-ABC2-57C8CAD49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Researchers hope to </a:t>
            </a:r>
            <a:r>
              <a:rPr lang="en-US" dirty="0">
                <a:solidFill>
                  <a:srgbClr val="0000FF"/>
                </a:solidFill>
              </a:rPr>
              <a:t>infer properties </a:t>
            </a:r>
            <a:r>
              <a:rPr lang="en-US" dirty="0"/>
              <a:t>(beyond correlational associations) </a:t>
            </a:r>
            <a:r>
              <a:rPr lang="en-US" dirty="0">
                <a:solidFill>
                  <a:srgbClr val="0000FF"/>
                </a:solidFill>
              </a:rPr>
              <a:t>from interpretations/explanations</a:t>
            </a:r>
          </a:p>
          <a:p>
            <a:pPr lvl="1"/>
            <a:r>
              <a:rPr lang="en-US" dirty="0"/>
              <a:t>Regression reveals strong association between smoking and lung cancer</a:t>
            </a:r>
          </a:p>
          <a:p>
            <a:pPr lvl="1"/>
            <a:endParaRPr lang="en-US" dirty="0"/>
          </a:p>
          <a:p>
            <a:r>
              <a:rPr lang="en-US" dirty="0"/>
              <a:t>However, </a:t>
            </a:r>
            <a:r>
              <a:rPr lang="en-US" dirty="0">
                <a:solidFill>
                  <a:srgbClr val="0000FF"/>
                </a:solidFill>
              </a:rPr>
              <a:t>task of inferring causal relationships from observational data is a field in itself</a:t>
            </a:r>
          </a:p>
          <a:p>
            <a:pPr lvl="1"/>
            <a:r>
              <a:rPr lang="en-US" dirty="0"/>
              <a:t>Don Rubin</a:t>
            </a:r>
          </a:p>
          <a:p>
            <a:pPr lvl="1"/>
            <a:r>
              <a:rPr lang="en-US" dirty="0"/>
              <a:t>Judea Pearl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CFBB7-0DE5-C040-B555-3D2A1F52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13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47920-56AD-0C44-9608-C585F4A4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Desiderata: Transferability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B8949-CA2A-BA4C-ABC2-57C8CAD49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Humans exhibit </a:t>
            </a:r>
            <a:r>
              <a:rPr lang="en-US" dirty="0">
                <a:solidFill>
                  <a:srgbClr val="0000FF"/>
                </a:solidFill>
              </a:rPr>
              <a:t>richer capacity to generalize, transferring learned skills </a:t>
            </a:r>
            <a:r>
              <a:rPr lang="en-US" dirty="0"/>
              <a:t>to unfamiliar situations</a:t>
            </a:r>
          </a:p>
          <a:p>
            <a:pPr lvl="1"/>
            <a:r>
              <a:rPr lang="en-US" dirty="0"/>
              <a:t>Model’s generalization error: gap between performance on training and test data</a:t>
            </a:r>
          </a:p>
          <a:p>
            <a:pPr lvl="1"/>
            <a:r>
              <a:rPr lang="en-US" dirty="0"/>
              <a:t>We already use ML in non-stationary environments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Environment might even be adversarial</a:t>
            </a:r>
          </a:p>
          <a:p>
            <a:pPr lvl="1"/>
            <a:r>
              <a:rPr lang="en-US" dirty="0"/>
              <a:t>Changing pixels in an image tactically could throw off models but not humans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Predictive models can often be gamed</a:t>
            </a:r>
          </a:p>
          <a:p>
            <a:pPr lvl="1"/>
            <a:r>
              <a:rPr lang="en-US" dirty="0"/>
              <a:t>In such cases, predictive power loses meaning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CFBB7-0DE5-C040-B555-3D2A1F52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90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47920-56AD-0C44-9608-C585F4A4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Desiderata: Informativeness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B8949-CA2A-BA4C-ABC2-57C8CAD49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Predictions </a:t>
            </a:r>
            <a:r>
              <a:rPr lang="en-US" dirty="0">
                <a:solidFill>
                  <a:srgbClr val="0000FF"/>
                </a:solidFill>
                <a:sym typeface="Wingdings" pitchFamily="2" charset="2"/>
              </a:rPr>
              <a:t> Decisions</a:t>
            </a:r>
          </a:p>
          <a:p>
            <a:pPr lvl="1"/>
            <a:r>
              <a:rPr lang="en-US" dirty="0">
                <a:sym typeface="Wingdings" pitchFamily="2" charset="2"/>
              </a:rPr>
              <a:t>Convey additional information to human decision makers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Example: Which conference should I target?</a:t>
            </a:r>
          </a:p>
          <a:p>
            <a:pPr lvl="1"/>
            <a:r>
              <a:rPr lang="en-US" dirty="0">
                <a:sym typeface="Wingdings" pitchFamily="2" charset="2"/>
              </a:rPr>
              <a:t>A one word answer is not very meaningful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r>
              <a:rPr lang="en-US" dirty="0">
                <a:solidFill>
                  <a:srgbClr val="0000FF"/>
                </a:solidFill>
                <a:sym typeface="Wingdings" pitchFamily="2" charset="2"/>
              </a:rPr>
              <a:t>Interpretation might be meaningful even if it does not shed light on model’s inner workings</a:t>
            </a:r>
          </a:p>
          <a:p>
            <a:pPr lvl="1"/>
            <a:r>
              <a:rPr lang="en-US" dirty="0">
                <a:sym typeface="Wingdings" pitchFamily="2" charset="2"/>
              </a:rPr>
              <a:t>Similar cases for a doctor in support of a decision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CFBB7-0DE5-C040-B555-3D2A1F52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44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47920-56AD-0C44-9608-C585F4A4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Desiderata: Fair &amp; Ethical Decision Making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B8949-CA2A-BA4C-ABC2-57C8CAD49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ML is being deployed in critical settings</a:t>
            </a:r>
          </a:p>
          <a:p>
            <a:pPr lvl="1"/>
            <a:r>
              <a:rPr lang="en-US" dirty="0" err="1"/>
              <a:t>Eg.</a:t>
            </a:r>
            <a:r>
              <a:rPr lang="en-US" dirty="0"/>
              <a:t>, Bail and recidivism predictions</a:t>
            </a:r>
          </a:p>
          <a:p>
            <a:pPr lvl="1"/>
            <a:endParaRPr lang="en-US" dirty="0"/>
          </a:p>
          <a:p>
            <a:r>
              <a:rPr lang="en-US" dirty="0"/>
              <a:t>How can we be sure </a:t>
            </a:r>
            <a:r>
              <a:rPr lang="en-US" dirty="0">
                <a:solidFill>
                  <a:srgbClr val="0000FF"/>
                </a:solidFill>
              </a:rPr>
              <a:t>algorithms do not discriminate</a:t>
            </a:r>
            <a:r>
              <a:rPr lang="en-US" dirty="0"/>
              <a:t> on the basis of race?</a:t>
            </a:r>
          </a:p>
          <a:p>
            <a:pPr lvl="1"/>
            <a:r>
              <a:rPr lang="en-US" dirty="0"/>
              <a:t>AUC is not good enough</a:t>
            </a:r>
          </a:p>
          <a:p>
            <a:pPr lvl="1"/>
            <a:endParaRPr lang="en-US" dirty="0"/>
          </a:p>
          <a:p>
            <a:r>
              <a:rPr lang="en-US" dirty="0"/>
              <a:t>Side note: European Union – </a:t>
            </a:r>
            <a:r>
              <a:rPr lang="en-US" dirty="0">
                <a:solidFill>
                  <a:srgbClr val="0000FF"/>
                </a:solidFill>
              </a:rPr>
              <a:t>Right to explanation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CFBB7-0DE5-C040-B555-3D2A1F52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05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47920-56AD-0C44-9608-C585F4A4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Interpretable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B8949-CA2A-BA4C-ABC2-57C8CAD49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Transparency</a:t>
            </a:r>
          </a:p>
          <a:p>
            <a:pPr lvl="1"/>
            <a:r>
              <a:rPr lang="en-US" dirty="0"/>
              <a:t> How exactly does the model work?</a:t>
            </a:r>
          </a:p>
          <a:p>
            <a:pPr lvl="1"/>
            <a:r>
              <a:rPr lang="en-US" dirty="0"/>
              <a:t>Details about its inner workings, parameters etc.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Post-hoc explanations: </a:t>
            </a:r>
          </a:p>
          <a:p>
            <a:pPr lvl="1"/>
            <a:r>
              <a:rPr lang="en-US" dirty="0"/>
              <a:t>What else can the model tell me?</a:t>
            </a:r>
          </a:p>
          <a:p>
            <a:pPr lvl="1"/>
            <a:r>
              <a:rPr lang="en-US" dirty="0" err="1"/>
              <a:t>Eg.</a:t>
            </a:r>
            <a:r>
              <a:rPr lang="en-US" dirty="0"/>
              <a:t>, visualizations of learned model, explaining by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CFBB7-0DE5-C040-B555-3D2A1F52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43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47920-56AD-0C44-9608-C585F4A4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Transparency: Simulatability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B8949-CA2A-BA4C-ABC2-57C8CAD49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395" y="1318199"/>
            <a:ext cx="8229600" cy="5181600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Can a person contemplate the entire model at once?</a:t>
            </a:r>
          </a:p>
          <a:p>
            <a:pPr lvl="1"/>
            <a:r>
              <a:rPr lang="en-US" dirty="0"/>
              <a:t>Need a very simple model</a:t>
            </a:r>
          </a:p>
          <a:p>
            <a:pPr lvl="1"/>
            <a:endParaRPr lang="en-US" dirty="0"/>
          </a:p>
          <a:p>
            <a:r>
              <a:rPr lang="en-US" dirty="0"/>
              <a:t>A human should be able to </a:t>
            </a:r>
            <a:r>
              <a:rPr lang="en-US" dirty="0">
                <a:solidFill>
                  <a:srgbClr val="0000FF"/>
                </a:solidFill>
              </a:rPr>
              <a:t>take input data and model parameters and calculate prediction</a:t>
            </a:r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Simulatability</a:t>
            </a:r>
            <a:r>
              <a:rPr lang="en-US" dirty="0"/>
              <a:t>: size of the model + computation required to perform inference</a:t>
            </a:r>
          </a:p>
          <a:p>
            <a:pPr lvl="1"/>
            <a:r>
              <a:rPr lang="en-US" dirty="0"/>
              <a:t>Decision trees: size of the model may grow faster than time to perform inference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CFBB7-0DE5-C040-B555-3D2A1F52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118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47920-56AD-0C44-9608-C585F4A4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Transparency: Decomposability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B8949-CA2A-BA4C-ABC2-57C8CAD49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Understanding each input, parameter, calculation</a:t>
            </a:r>
          </a:p>
          <a:p>
            <a:pPr lvl="1"/>
            <a:r>
              <a:rPr lang="en-US" dirty="0" err="1"/>
              <a:t>Eg.</a:t>
            </a:r>
            <a:r>
              <a:rPr lang="en-US" dirty="0"/>
              <a:t>, decision trees, linear regression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Inputs must be interpretable</a:t>
            </a:r>
          </a:p>
          <a:p>
            <a:pPr lvl="1"/>
            <a:r>
              <a:rPr lang="en-US" dirty="0"/>
              <a:t>Models with highly engineered or anonymous features are not decomposable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CFBB7-0DE5-C040-B555-3D2A1F52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5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47920-56AD-0C44-9608-C585F4A4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Algorithmic Transparency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B8949-CA2A-BA4C-ABC2-57C8CAD49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Learning algorithm itself is transparent</a:t>
            </a:r>
          </a:p>
          <a:p>
            <a:pPr lvl="1"/>
            <a:r>
              <a:rPr lang="en-US" dirty="0" err="1"/>
              <a:t>Eg.</a:t>
            </a:r>
            <a:r>
              <a:rPr lang="en-US" dirty="0"/>
              <a:t>, linear models (error surface, unique solution)</a:t>
            </a:r>
          </a:p>
          <a:p>
            <a:pPr lvl="1"/>
            <a:endParaRPr lang="en-US" dirty="0"/>
          </a:p>
          <a:p>
            <a:r>
              <a:rPr lang="en-US" dirty="0"/>
              <a:t>Modern </a:t>
            </a:r>
            <a:r>
              <a:rPr lang="en-US" dirty="0">
                <a:solidFill>
                  <a:srgbClr val="0000FF"/>
                </a:solidFill>
              </a:rPr>
              <a:t>deep learning methods lack this kind of transparency</a:t>
            </a:r>
          </a:p>
          <a:p>
            <a:pPr lvl="1"/>
            <a:r>
              <a:rPr lang="en-US" dirty="0"/>
              <a:t>We don’t understand how the optimization methods work</a:t>
            </a:r>
          </a:p>
          <a:p>
            <a:pPr lvl="1"/>
            <a:r>
              <a:rPr lang="en-US" dirty="0"/>
              <a:t>No guarantees of working on new problems</a:t>
            </a:r>
          </a:p>
          <a:p>
            <a:pPr lvl="1"/>
            <a:endParaRPr lang="en-US" dirty="0"/>
          </a:p>
          <a:p>
            <a:r>
              <a:rPr lang="en-US" b="1" dirty="0"/>
              <a:t>Note: </a:t>
            </a:r>
            <a:r>
              <a:rPr lang="en-US" dirty="0">
                <a:solidFill>
                  <a:srgbClr val="FF0000"/>
                </a:solidFill>
              </a:rPr>
              <a:t>Humans do not exhibit any of these forms of transparency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CFBB7-0DE5-C040-B555-3D2A1F52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85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47920-56AD-0C44-9608-C585F4A4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Post-hoc: Text Explanations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B8949-CA2A-BA4C-ABC2-57C8CAD49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Humans often </a:t>
            </a:r>
            <a:r>
              <a:rPr lang="en-US" dirty="0">
                <a:solidFill>
                  <a:srgbClr val="0000FF"/>
                </a:solidFill>
              </a:rPr>
              <a:t>justify decisions verbally </a:t>
            </a:r>
            <a:r>
              <a:rPr lang="en-US" dirty="0"/>
              <a:t>(post-hoc)</a:t>
            </a:r>
          </a:p>
          <a:p>
            <a:endParaRPr lang="en-US" dirty="0"/>
          </a:p>
          <a:p>
            <a:r>
              <a:rPr lang="en-US" dirty="0" err="1"/>
              <a:t>Krening</a:t>
            </a:r>
            <a:r>
              <a:rPr lang="en-US" dirty="0"/>
              <a:t> et. al.:</a:t>
            </a:r>
          </a:p>
          <a:p>
            <a:pPr lvl="1"/>
            <a:r>
              <a:rPr lang="en-US" dirty="0"/>
              <a:t>One model is a reinforcement learner </a:t>
            </a:r>
          </a:p>
          <a:p>
            <a:pPr lvl="1"/>
            <a:r>
              <a:rPr lang="en-US" dirty="0"/>
              <a:t>Another model maps models states onto verbal explanations </a:t>
            </a:r>
          </a:p>
          <a:p>
            <a:pPr lvl="1"/>
            <a:r>
              <a:rPr lang="en-US" dirty="0"/>
              <a:t>Explanations are trained to maximize likelihood of ground truth explanations from human players </a:t>
            </a:r>
          </a:p>
          <a:p>
            <a:pPr lvl="1"/>
            <a:r>
              <a:rPr lang="en-US" dirty="0"/>
              <a:t>So, </a:t>
            </a:r>
            <a:r>
              <a:rPr lang="en-US" dirty="0">
                <a:solidFill>
                  <a:srgbClr val="0000FF"/>
                </a:solidFill>
              </a:rPr>
              <a:t>explanations do not faithfully describe agent decisions, but rather human intuition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CFBB7-0DE5-C040-B555-3D2A1F52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41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47920-56AD-0C44-9608-C585F4A4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Post-hoc: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B8949-CA2A-BA4C-ABC2-57C8CAD49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Visualize high-dimensional data </a:t>
            </a:r>
            <a:r>
              <a:rPr lang="en-US" dirty="0"/>
              <a:t>with t-SNE</a:t>
            </a:r>
          </a:p>
          <a:p>
            <a:pPr lvl="1"/>
            <a:r>
              <a:rPr lang="en-US" dirty="0"/>
              <a:t>2D visualizations in which nearby data points appear close</a:t>
            </a:r>
          </a:p>
          <a:p>
            <a:pPr lvl="1"/>
            <a:endParaRPr lang="en-US" dirty="0"/>
          </a:p>
          <a:p>
            <a:r>
              <a:rPr lang="en-US" dirty="0"/>
              <a:t>Perturb input data to enhance </a:t>
            </a:r>
            <a:r>
              <a:rPr lang="en-US" dirty="0">
                <a:solidFill>
                  <a:srgbClr val="0000FF"/>
                </a:solidFill>
              </a:rPr>
              <a:t>activations of certain nodes in neural nets </a:t>
            </a:r>
            <a:r>
              <a:rPr lang="en-US" dirty="0"/>
              <a:t>(image classification)</a:t>
            </a:r>
          </a:p>
          <a:p>
            <a:pPr lvl="1"/>
            <a:r>
              <a:rPr lang="en-US" dirty="0"/>
              <a:t>Helps understand which nodes corresponds to what aspects of the image</a:t>
            </a:r>
          </a:p>
          <a:p>
            <a:pPr lvl="1"/>
            <a:r>
              <a:rPr lang="en-US" dirty="0" err="1"/>
              <a:t>Eg.</a:t>
            </a:r>
            <a:r>
              <a:rPr lang="en-US" dirty="0"/>
              <a:t>, certain nodes might correspond to dog faces</a:t>
            </a:r>
          </a:p>
          <a:p>
            <a:pPr marL="923242" lvl="2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CFBB7-0DE5-C040-B555-3D2A1F52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22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4C03C-0988-7A47-B267-FF6CFA589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6D838-7A86-C543-8682-CF76B6F06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00027"/>
            <a:ext cx="8229600" cy="5181600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3 </a:t>
            </a:r>
            <a:r>
              <a:rPr lang="en-US" dirty="0" err="1">
                <a:solidFill>
                  <a:srgbClr val="0000FF"/>
                </a:solidFill>
              </a:rPr>
              <a:t>Homeworks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(30%)</a:t>
            </a:r>
          </a:p>
          <a:p>
            <a:pPr lvl="1"/>
            <a:r>
              <a:rPr lang="en-US" dirty="0"/>
              <a:t>10% each</a:t>
            </a:r>
          </a:p>
          <a:p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rgbClr val="0000FF"/>
                </a:solidFill>
              </a:rPr>
              <a:t>Paper presentation and discussions </a:t>
            </a:r>
            <a:r>
              <a:rPr lang="en-US" dirty="0"/>
              <a:t>(25%)</a:t>
            </a:r>
          </a:p>
          <a:p>
            <a:pPr lvl="1"/>
            <a:r>
              <a:rPr lang="en-US" dirty="0"/>
              <a:t>Presentation (15%)</a:t>
            </a:r>
          </a:p>
          <a:p>
            <a:pPr lvl="1"/>
            <a:r>
              <a:rPr lang="en-US" dirty="0"/>
              <a:t>Class discussion (10%)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Semester project</a:t>
            </a:r>
            <a:r>
              <a:rPr lang="en-US" dirty="0"/>
              <a:t> (45%)</a:t>
            </a:r>
          </a:p>
          <a:p>
            <a:pPr lvl="1"/>
            <a:r>
              <a:rPr lang="en-US" dirty="0"/>
              <a:t>3 checkpoints (7% each)</a:t>
            </a:r>
          </a:p>
          <a:p>
            <a:pPr lvl="1"/>
            <a:r>
              <a:rPr lang="en-US" dirty="0"/>
              <a:t>Final presentation (4%)</a:t>
            </a:r>
          </a:p>
          <a:p>
            <a:pPr lvl="1"/>
            <a:r>
              <a:rPr lang="en-US" dirty="0"/>
              <a:t>Final paper (20%)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EE801-8415-984E-B16F-03C37FB8B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01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47920-56AD-0C44-9608-C585F4A4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Post-hoc: Example Explanations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B8949-CA2A-BA4C-ABC2-57C8CAD49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Reasoning with </a:t>
            </a:r>
            <a:r>
              <a:rPr lang="en-US" dirty="0">
                <a:solidFill>
                  <a:srgbClr val="0000FF"/>
                </a:solidFill>
              </a:rPr>
              <a:t>examples</a:t>
            </a:r>
          </a:p>
          <a:p>
            <a:endParaRPr lang="en-US" dirty="0"/>
          </a:p>
          <a:p>
            <a:r>
              <a:rPr lang="en-US" dirty="0" err="1"/>
              <a:t>Eg.</a:t>
            </a:r>
            <a:r>
              <a:rPr lang="en-US" dirty="0"/>
              <a:t>, Patient A has a tumor because he is similar to these k other data points with tumors</a:t>
            </a:r>
          </a:p>
          <a:p>
            <a:endParaRPr lang="en-US" dirty="0"/>
          </a:p>
          <a:p>
            <a:r>
              <a:rPr lang="en-US" dirty="0"/>
              <a:t>k neighbors can be computed by using some distance metric on learned representations</a:t>
            </a:r>
          </a:p>
          <a:p>
            <a:pPr lvl="1"/>
            <a:r>
              <a:rPr lang="en-US" dirty="0" err="1"/>
              <a:t>Eg.</a:t>
            </a:r>
            <a:r>
              <a:rPr lang="en-US" dirty="0"/>
              <a:t>, word2vec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CFBB7-0DE5-C040-B555-3D2A1F52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596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47920-56AD-0C44-9608-C585F4A4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Post-hoc: Local Explanations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B8949-CA2A-BA4C-ABC2-57C8CAD49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FF"/>
                </a:solidFill>
              </a:rPr>
              <a:t>Hard to explain a complex model </a:t>
            </a:r>
            <a:r>
              <a:rPr lang="en-US" dirty="0"/>
              <a:t>in its entirety</a:t>
            </a:r>
          </a:p>
          <a:p>
            <a:pPr lvl="1"/>
            <a:r>
              <a:rPr lang="en-US" dirty="0"/>
              <a:t>How about </a:t>
            </a:r>
            <a:r>
              <a:rPr lang="en-US" dirty="0">
                <a:solidFill>
                  <a:srgbClr val="0000FF"/>
                </a:solidFill>
              </a:rPr>
              <a:t>explaining smaller regions</a:t>
            </a:r>
            <a:r>
              <a:rPr lang="en-US" dirty="0"/>
              <a:t>?</a:t>
            </a:r>
            <a:endParaRPr lang="en-US" dirty="0">
              <a:solidFill>
                <a:srgbClr val="0000FF"/>
              </a:solidFill>
            </a:endParaRPr>
          </a:p>
          <a:p>
            <a:endParaRPr lang="en-US" dirty="0">
              <a:solidFill>
                <a:srgbClr val="0000FF"/>
              </a:solidFill>
            </a:endParaRPr>
          </a:p>
          <a:p>
            <a:pPr marL="46162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Explains decisions of any model in a local region around a particular point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Learns sparse linear model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CFBB7-0DE5-C040-B555-3D2A1F52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92CA5A-3C1C-584A-BFAD-D731CF498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395828"/>
            <a:ext cx="3708400" cy="2235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57254F-ACC7-F343-A4AA-DD704CA166FC}"/>
              </a:ext>
            </a:extLst>
          </p:cNvPr>
          <p:cNvSpPr txBox="1"/>
          <p:nvPr/>
        </p:nvSpPr>
        <p:spPr>
          <a:xfrm>
            <a:off x="4976971" y="3118833"/>
            <a:ext cx="2692400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LIME (Ribeiro et. al.)</a:t>
            </a:r>
          </a:p>
        </p:txBody>
      </p:sp>
    </p:spTree>
    <p:extLst>
      <p:ext uri="{BB962C8B-B14F-4D97-AF65-F5344CB8AC3E}">
        <p14:creationId xmlns:p14="http://schemas.microsoft.com/office/powerpoint/2010/main" val="3853519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47920-56AD-0C44-9608-C585F4A4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Claims about interpretability must </a:t>
            </a:r>
            <a:br>
              <a:rPr lang="en-US" dirty="0"/>
            </a:br>
            <a:r>
              <a:rPr lang="en-US" dirty="0"/>
              <a:t>be qualified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B8949-CA2A-BA4C-ABC2-57C8CAD49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828800"/>
            <a:ext cx="8229600" cy="5181600"/>
          </a:xfrm>
        </p:spPr>
        <p:txBody>
          <a:bodyPr/>
          <a:lstStyle/>
          <a:p>
            <a:r>
              <a:rPr lang="en-US" dirty="0"/>
              <a:t>If a model satisfies a form of transparency, highlight that clearly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post-hoc interpretability, fix a clear objective and demonstrate evidence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CFBB7-0DE5-C040-B555-3D2A1F52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830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47920-56AD-0C44-9608-C585F4A4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Transparency may be at odds with </a:t>
            </a:r>
            <a:br>
              <a:rPr lang="en-US" dirty="0"/>
            </a:br>
            <a:r>
              <a:rPr lang="en-US" dirty="0"/>
              <a:t>broader objectives of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B8949-CA2A-BA4C-ABC2-57C8CAD49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Choosing </a:t>
            </a:r>
            <a:r>
              <a:rPr lang="en-US" dirty="0">
                <a:solidFill>
                  <a:srgbClr val="0000FF"/>
                </a:solidFill>
              </a:rPr>
              <a:t>interpretable models over accurate ones to convince decision makers </a:t>
            </a:r>
          </a:p>
          <a:p>
            <a:endParaRPr lang="en-US" dirty="0">
              <a:solidFill>
                <a:srgbClr val="0000FF"/>
              </a:solidFill>
            </a:endParaRPr>
          </a:p>
          <a:p>
            <a:endParaRPr lang="en-US" dirty="0"/>
          </a:p>
          <a:p>
            <a:r>
              <a:rPr lang="en-US" dirty="0"/>
              <a:t>Short term goal of building trust with doctors might clash with long term goal of improving health care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CFBB7-0DE5-C040-B555-3D2A1F52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29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47920-56AD-0C44-9608-C585F4A4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Post-hoc interpretations can mislead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B8949-CA2A-BA4C-ABC2-57C8CAD49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Do not blindly embrace post-hoc explanations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Post-hoc explanations can seem </a:t>
            </a:r>
            <a:r>
              <a:rPr lang="en-US" dirty="0">
                <a:solidFill>
                  <a:srgbClr val="0000FF"/>
                </a:solidFill>
              </a:rPr>
              <a:t>plausible but be  misleading </a:t>
            </a:r>
          </a:p>
          <a:p>
            <a:pPr lvl="1"/>
            <a:r>
              <a:rPr lang="en-US" dirty="0"/>
              <a:t>They do not claim to open up the black-box;</a:t>
            </a:r>
          </a:p>
          <a:p>
            <a:pPr lvl="1"/>
            <a:r>
              <a:rPr lang="en-US" dirty="0"/>
              <a:t> They only provide plausible explanations for its behavior</a:t>
            </a:r>
          </a:p>
          <a:p>
            <a:pPr lvl="1"/>
            <a:r>
              <a:rPr lang="en-US" dirty="0" err="1"/>
              <a:t>Eg.</a:t>
            </a:r>
            <a:r>
              <a:rPr lang="en-US" dirty="0"/>
              <a:t>, text explanations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CFBB7-0DE5-C040-B555-3D2A1F52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808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115AA-ED30-E14D-B8FE-4C58D4AB47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3262" y="457200"/>
            <a:ext cx="7772400" cy="2819404"/>
          </a:xfrm>
        </p:spPr>
        <p:txBody>
          <a:bodyPr/>
          <a:lstStyle/>
          <a:p>
            <a:r>
              <a:rPr lang="en-US" dirty="0"/>
              <a:t>Are linear models always more transparent than </a:t>
            </a:r>
            <a:br>
              <a:rPr lang="en-US" dirty="0"/>
            </a:br>
            <a:r>
              <a:rPr lang="en-US" dirty="0"/>
              <a:t>deep neural networks?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FCB5D8-0C4A-A74E-94F9-9CCD29C3CE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3262" y="3505204"/>
            <a:ext cx="7772400" cy="264160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Read 4.1 [Lipton] and write a paragraph on canvas. </a:t>
            </a:r>
          </a:p>
          <a:p>
            <a:endParaRPr lang="en-US" dirty="0"/>
          </a:p>
          <a:p>
            <a:r>
              <a:rPr lang="en-US" dirty="0"/>
              <a:t>Must cover different perspectives on transparency: simulatability, decomposability, and algorithmic transparency</a:t>
            </a:r>
          </a:p>
          <a:p>
            <a:endParaRPr lang="en-US" dirty="0"/>
          </a:p>
          <a:p>
            <a:r>
              <a:rPr lang="en-US" dirty="0"/>
              <a:t>Due September 10</a:t>
            </a:r>
            <a:r>
              <a:rPr lang="en-US" baseline="30000" dirty="0"/>
              <a:t>th</a:t>
            </a:r>
            <a:r>
              <a:rPr lang="en-US" dirty="0"/>
              <a:t> (Tuesday) 11.59pm 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42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47920-56AD-0C44-9608-C585F4A4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CFBB7-0DE5-C040-B555-3D2A1F52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04298B7-7C36-7048-AE66-A329F6C73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498601"/>
            <a:ext cx="8229600" cy="5181600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Goal</a:t>
            </a:r>
            <a:r>
              <a:rPr lang="en-US" dirty="0"/>
              <a:t>: Refine the discourse on interpretability</a:t>
            </a:r>
          </a:p>
          <a:p>
            <a:endParaRPr lang="en-US" dirty="0"/>
          </a:p>
          <a:p>
            <a:r>
              <a:rPr lang="en-US" dirty="0"/>
              <a:t>Outline </a:t>
            </a:r>
            <a:r>
              <a:rPr lang="en-US" dirty="0">
                <a:solidFill>
                  <a:srgbClr val="0000FF"/>
                </a:solidFill>
              </a:rPr>
              <a:t>desiderata of interpretability research</a:t>
            </a:r>
          </a:p>
          <a:p>
            <a:pPr lvl="1"/>
            <a:r>
              <a:rPr lang="en-US" dirty="0"/>
              <a:t>Motivations for interpretability are often diverse and discordant</a:t>
            </a:r>
          </a:p>
          <a:p>
            <a:pPr lvl="1"/>
            <a:endParaRPr lang="en-US" dirty="0"/>
          </a:p>
          <a:p>
            <a:r>
              <a:rPr lang="en-US" dirty="0"/>
              <a:t>Identifying </a:t>
            </a:r>
            <a:r>
              <a:rPr lang="en-US" dirty="0">
                <a:solidFill>
                  <a:srgbClr val="0000FF"/>
                </a:solidFill>
              </a:rPr>
              <a:t>model properties and techniques </a:t>
            </a:r>
            <a:r>
              <a:rPr lang="en-US" dirty="0"/>
              <a:t>thought to confer interpretability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26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1D551-8F16-3143-B394-A4181794F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A302F-3C88-FB40-AE7A-ECB61835A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Interpretability is often desired when there is</a:t>
            </a:r>
          </a:p>
          <a:p>
            <a:pPr lvl="1"/>
            <a:r>
              <a:rPr lang="en-US" dirty="0"/>
              <a:t>Incompleteness</a:t>
            </a:r>
          </a:p>
          <a:p>
            <a:pPr lvl="1"/>
            <a:r>
              <a:rPr lang="en-US" dirty="0"/>
              <a:t>Mismatch between training and deployment environments</a:t>
            </a:r>
          </a:p>
          <a:p>
            <a:endParaRPr lang="en-US" dirty="0"/>
          </a:p>
          <a:p>
            <a:r>
              <a:rPr lang="en-US" dirty="0"/>
              <a:t>There is </a:t>
            </a:r>
            <a:r>
              <a:rPr lang="en-US" dirty="0">
                <a:solidFill>
                  <a:srgbClr val="0000FF"/>
                </a:solidFill>
              </a:rPr>
              <a:t>no single definition of interpretability </a:t>
            </a:r>
            <a:r>
              <a:rPr lang="en-US" dirty="0"/>
              <a:t>that caters to all needs</a:t>
            </a:r>
          </a:p>
          <a:p>
            <a:endParaRPr lang="en-US" dirty="0"/>
          </a:p>
          <a:p>
            <a:pPr lvl="1"/>
            <a:r>
              <a:rPr lang="en-US" dirty="0"/>
              <a:t>Build </a:t>
            </a:r>
            <a:r>
              <a:rPr lang="en-US" dirty="0">
                <a:solidFill>
                  <a:srgbClr val="0000FF"/>
                </a:solidFill>
              </a:rPr>
              <a:t>reliable taxonomies</a:t>
            </a:r>
          </a:p>
          <a:p>
            <a:endParaRPr lang="en-US" dirty="0"/>
          </a:p>
          <a:p>
            <a:pPr lvl="1"/>
            <a:r>
              <a:rPr lang="en-US" dirty="0"/>
              <a:t>Build </a:t>
            </a:r>
            <a:r>
              <a:rPr lang="en-US" dirty="0">
                <a:solidFill>
                  <a:srgbClr val="0000FF"/>
                </a:solidFill>
              </a:rPr>
              <a:t>unified terminology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32B4C-98B5-DA4C-B7E4-0A5AF31F6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75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BD7C7-73B6-704E-9403-EE0DDFEA9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4191000"/>
            <a:ext cx="7772400" cy="1470026"/>
          </a:xfrm>
        </p:spPr>
        <p:txBody>
          <a:bodyPr/>
          <a:lstStyle/>
          <a:p>
            <a:r>
              <a:rPr lang="en-US" dirty="0"/>
              <a:t>Questions??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50B670-E603-2349-A91D-F913C39D1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9144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7835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BD7C7-73B6-704E-9403-EE0DDFEA9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4191000"/>
            <a:ext cx="7772400" cy="1470026"/>
          </a:xfrm>
        </p:spPr>
        <p:txBody>
          <a:bodyPr/>
          <a:lstStyle/>
          <a:p>
            <a:r>
              <a:rPr lang="en-US" dirty="0"/>
              <a:t>Let’s start the critique!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8EA9F1-1C5A-DC46-B0E8-F29A3C37E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469" y="1441450"/>
            <a:ext cx="4134662" cy="274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445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CFB03-0E2F-7C40-A2D8-3A458976B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Assessment: </a:t>
            </a:r>
            <a:r>
              <a:rPr lang="en-US" dirty="0" err="1"/>
              <a:t>Homeworks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16742-57A4-A646-AC00-C2945101A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HW1: Machine learning refresher</a:t>
            </a:r>
          </a:p>
          <a:p>
            <a:pPr lvl="1"/>
            <a:r>
              <a:rPr lang="en-US" dirty="0"/>
              <a:t>SVMs, neural networks, EM algorithm, unsupervised learning, linear/logistic regression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HW2 &amp; HW3</a:t>
            </a:r>
          </a:p>
          <a:p>
            <a:pPr lvl="1"/>
            <a:r>
              <a:rPr lang="en-US" dirty="0"/>
              <a:t>Implementing and critiquing papers discussed in class</a:t>
            </a:r>
          </a:p>
          <a:p>
            <a:pPr lvl="1"/>
            <a:endParaRPr lang="en-US" dirty="0"/>
          </a:p>
          <a:p>
            <a:r>
              <a:rPr lang="en-US" dirty="0" err="1"/>
              <a:t>Homeworks</a:t>
            </a:r>
            <a:r>
              <a:rPr lang="en-US" dirty="0"/>
              <a:t> are building blocks for semester project – </a:t>
            </a:r>
            <a:r>
              <a:rPr lang="en-US" dirty="0">
                <a:solidFill>
                  <a:srgbClr val="0000FF"/>
                </a:solidFill>
              </a:rPr>
              <a:t>please take them seriously</a:t>
            </a:r>
            <a:r>
              <a:rPr lang="en-US" dirty="0"/>
              <a:t>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F2C3AD-0E50-0444-8322-E4C1680F2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82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2CEF4-6F17-5047-9F06-C23A2E8B6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do!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E0798-9BEC-A442-8688-4C823432D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63392"/>
            <a:ext cx="8229600" cy="5181600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en-US" dirty="0"/>
              <a:t>To apply for course enrollment, please fill out </a:t>
            </a:r>
            <a:r>
              <a:rPr lang="en-US" dirty="0">
                <a:hlinkClick r:id="rId2"/>
              </a:rPr>
              <a:t>https://forms.gle/2cmGx3469zKyJ6DH9</a:t>
            </a:r>
            <a:r>
              <a:rPr lang="en-US" dirty="0"/>
              <a:t> by September 7th 11.59pm ET</a:t>
            </a:r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Readings for next week (empirical studies)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An Evaluation of the Human-Interpretability of Explanation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Manipulating and Measuring Model Interpretability </a:t>
            </a:r>
          </a:p>
          <a:p>
            <a:pPr lvl="1"/>
            <a:r>
              <a:rPr lang="en-US" dirty="0"/>
              <a:t>What do you like/dislike about each paper? Why? </a:t>
            </a:r>
          </a:p>
          <a:p>
            <a:pPr marL="461620" lvl="1" indent="0">
              <a:buNone/>
            </a:pPr>
            <a:r>
              <a:rPr lang="en-US" dirty="0"/>
              <a:t>    Any questions? – post on canvas before next lecture</a:t>
            </a:r>
          </a:p>
          <a:p>
            <a:pPr lvl="1"/>
            <a:r>
              <a:rPr lang="en-US" dirty="0"/>
              <a:t>Please be prepared for class discussions!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Start thinking about project proposals</a:t>
            </a:r>
          </a:p>
          <a:p>
            <a:pPr lvl="1"/>
            <a:r>
              <a:rPr lang="en-US" dirty="0"/>
              <a:t>Come talk to us during office hours</a:t>
            </a:r>
          </a:p>
          <a:p>
            <a:pPr lvl="1"/>
            <a:r>
              <a:rPr lang="en-US" dirty="0"/>
              <a:t>Note: </a:t>
            </a:r>
            <a:r>
              <a:rPr lang="en-US" dirty="0">
                <a:solidFill>
                  <a:srgbClr val="FF0000"/>
                </a:solidFill>
              </a:rPr>
              <a:t>Checkpoint 1 due on 09/23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841926-5DDD-6F46-936D-A4F27F57A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37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F9807-945B-BC4A-851C-B68CB9608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Participation Credit - Today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CBDEA8-10A4-9C42-9E89-8AF9A4AA3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9DA94E3-344B-0D45-BC7C-1B63751B55DD}"/>
              </a:ext>
            </a:extLst>
          </p:cNvPr>
          <p:cNvSpPr txBox="1">
            <a:spLocks/>
          </p:cNvSpPr>
          <p:nvPr/>
        </p:nvSpPr>
        <p:spPr>
          <a:xfrm>
            <a:off x="457200" y="1280897"/>
            <a:ext cx="7772400" cy="28194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23244" rtl="0" eaLnBrk="1" latinLnBrk="0" hangingPunct="1">
              <a:spcBef>
                <a:spcPct val="0"/>
              </a:spcBef>
              <a:buNone/>
              <a:defRPr sz="3800" b="0" i="0" kern="1200" cap="none" spc="0">
                <a:ln>
                  <a:noFill/>
                </a:ln>
                <a:solidFill>
                  <a:srgbClr val="C00000"/>
                </a:solidFill>
                <a:effectLst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sz="3600" dirty="0"/>
              <a:t>Are linear models always more transparent than </a:t>
            </a:r>
            <a:br>
              <a:rPr lang="en-US" sz="3600" dirty="0"/>
            </a:br>
            <a:r>
              <a:rPr lang="en-US" sz="3600" dirty="0"/>
              <a:t>deep neural networks?</a:t>
            </a:r>
          </a:p>
          <a:p>
            <a:r>
              <a:rPr lang="en-US" sz="3600" dirty="0"/>
              <a:t>[Due September 10</a:t>
            </a:r>
            <a:r>
              <a:rPr lang="en-US" sz="3600" baseline="30000" dirty="0"/>
              <a:t>th</a:t>
            </a:r>
            <a:r>
              <a:rPr lang="en-US" sz="3600" dirty="0"/>
              <a:t> 11.59pm ET]</a:t>
            </a:r>
          </a:p>
          <a:p>
            <a:endParaRPr lang="en-US" sz="3600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99FCAE7-D323-2C4C-A371-54F9AEDCAF1C}"/>
              </a:ext>
            </a:extLst>
          </p:cNvPr>
          <p:cNvSpPr txBox="1">
            <a:spLocks/>
          </p:cNvSpPr>
          <p:nvPr/>
        </p:nvSpPr>
        <p:spPr>
          <a:xfrm>
            <a:off x="663262" y="3835399"/>
            <a:ext cx="7772400" cy="264160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6216" indent="-346216" algn="l" defTabSz="923244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n-US" sz="2827" b="0" i="0" kern="1200" dirty="0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750134" indent="-288514" algn="l" defTabSz="923244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2423" b="0" i="0" kern="1200" dirty="0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154053" indent="-230811" algn="l" defTabSz="923244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charset="2"/>
              <a:buChar char="§"/>
              <a:defRPr lang="en-US" sz="2019" b="0" i="0" kern="1200" dirty="0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615675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817" b="0" i="0" kern="1200" dirty="0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2077297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US" sz="1817" b="0" i="0" kern="12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38919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0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539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2160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23783" indent="-230811" algn="l" defTabSz="9232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Read 4.1 [Lipton] and write a paragraph on canvas. </a:t>
            </a:r>
          </a:p>
          <a:p>
            <a:endParaRPr lang="en-US"/>
          </a:p>
          <a:p>
            <a:r>
              <a:rPr lang="en-US"/>
              <a:t>Must cover different perspectives on transparency: simulatability, decomposability, and algorithmic transparency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495E3-C57C-C745-810A-54A167712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Upcoming Deadlines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93DEA-D2BF-5147-9D73-F6397B761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Checkpoint 1</a:t>
            </a:r>
            <a:r>
              <a:rPr lang="en-US" dirty="0"/>
              <a:t>: Project proposals </a:t>
            </a:r>
            <a:r>
              <a:rPr lang="en-US" dirty="0">
                <a:solidFill>
                  <a:srgbClr val="FF0000"/>
                </a:solidFill>
              </a:rPr>
              <a:t>due 09/23</a:t>
            </a:r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September 16</a:t>
            </a:r>
            <a:r>
              <a:rPr lang="en-US" baseline="30000" dirty="0">
                <a:solidFill>
                  <a:srgbClr val="0000FF"/>
                </a:solidFill>
              </a:rPr>
              <a:t>th</a:t>
            </a:r>
            <a:r>
              <a:rPr lang="en-US" dirty="0">
                <a:solidFill>
                  <a:srgbClr val="0000FF"/>
                </a:solidFill>
              </a:rPr>
              <a:t> -- HW1 released </a:t>
            </a:r>
          </a:p>
          <a:p>
            <a:pPr lvl="1"/>
            <a:r>
              <a:rPr lang="en-US" dirty="0"/>
              <a:t>Refresher for your ML concepts – SVMs, Neural Networks, Regression, Unsupervised Learning, EM Algorithm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2 weeks to finish</a:t>
            </a:r>
          </a:p>
          <a:p>
            <a:pPr lvl="1"/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Please check course webpage regularly!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1454A8-AE7E-A547-8668-D74472DF2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580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4B969-8BBF-2B4B-A14C-3A453F333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Conferences to Explore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C0E42-F723-454E-AE24-437A8C33F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ICML</a:t>
            </a:r>
          </a:p>
          <a:p>
            <a:r>
              <a:rPr lang="en-US" dirty="0" err="1">
                <a:solidFill>
                  <a:srgbClr val="0000FF"/>
                </a:solidFill>
              </a:rPr>
              <a:t>NeurIPS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rgbClr val="0000FF"/>
                </a:solidFill>
              </a:rPr>
              <a:t>ICLR</a:t>
            </a:r>
          </a:p>
          <a:p>
            <a:r>
              <a:rPr lang="en-US" dirty="0">
                <a:solidFill>
                  <a:srgbClr val="0000FF"/>
                </a:solidFill>
              </a:rPr>
              <a:t>UAI</a:t>
            </a:r>
          </a:p>
          <a:p>
            <a:r>
              <a:rPr lang="en-US" dirty="0">
                <a:solidFill>
                  <a:srgbClr val="0000FF"/>
                </a:solidFill>
              </a:rPr>
              <a:t>AISTATS</a:t>
            </a:r>
          </a:p>
          <a:p>
            <a:r>
              <a:rPr lang="en-US" dirty="0">
                <a:solidFill>
                  <a:srgbClr val="0000FF"/>
                </a:solidFill>
              </a:rPr>
              <a:t>KDD</a:t>
            </a:r>
          </a:p>
          <a:p>
            <a:r>
              <a:rPr lang="en-US" dirty="0">
                <a:solidFill>
                  <a:srgbClr val="0000FF"/>
                </a:solidFill>
              </a:rPr>
              <a:t>AAAI</a:t>
            </a:r>
          </a:p>
          <a:p>
            <a:r>
              <a:rPr lang="en-US" dirty="0">
                <a:solidFill>
                  <a:srgbClr val="0000FF"/>
                </a:solidFill>
              </a:rPr>
              <a:t>FAT*</a:t>
            </a:r>
          </a:p>
          <a:p>
            <a:r>
              <a:rPr lang="en-US" dirty="0">
                <a:solidFill>
                  <a:srgbClr val="0000FF"/>
                </a:solidFill>
              </a:rPr>
              <a:t>AIES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8C1DA-09E8-314F-ABC5-E850369E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6770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BD7C7-73B6-704E-9403-EE0DDFEA9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4191000"/>
            <a:ext cx="7772400" cy="1470026"/>
          </a:xfrm>
        </p:spPr>
        <p:txBody>
          <a:bodyPr/>
          <a:lstStyle/>
          <a:p>
            <a:r>
              <a:rPr lang="en-US" dirty="0"/>
              <a:t>Questions??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50B670-E603-2349-A91D-F913C39D1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9144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37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21C8D-7DCB-D846-AF06-AB94EF2C3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Assessment: </a:t>
            </a:r>
            <a:br>
              <a:rPr lang="en-US" dirty="0"/>
            </a:br>
            <a:r>
              <a:rPr lang="en-US" dirty="0"/>
              <a:t>Paper Presentations and Discussions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CAAC5-1004-A244-9502-D97985034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Each student will </a:t>
            </a:r>
            <a:r>
              <a:rPr lang="en-US" dirty="0">
                <a:solidFill>
                  <a:srgbClr val="0000FF"/>
                </a:solidFill>
              </a:rPr>
              <a:t>present a research paper </a:t>
            </a:r>
            <a:r>
              <a:rPr lang="en-US" dirty="0"/>
              <a:t>after week 5 (individually or in a team of 2)</a:t>
            </a:r>
          </a:p>
          <a:p>
            <a:pPr lvl="1"/>
            <a:r>
              <a:rPr lang="en-US" dirty="0"/>
              <a:t>45 minutes of presentation (slides or whiteboard)</a:t>
            </a:r>
          </a:p>
          <a:p>
            <a:pPr lvl="1"/>
            <a:r>
              <a:rPr lang="en-US" dirty="0"/>
              <a:t>15 minutes of discussion and questions</a:t>
            </a:r>
          </a:p>
          <a:p>
            <a:pPr lvl="1"/>
            <a:r>
              <a:rPr lang="en-US" dirty="0"/>
              <a:t>Sign up for presentations </a:t>
            </a:r>
          </a:p>
          <a:p>
            <a:pPr marL="461620" lvl="1" indent="0">
              <a:buNone/>
            </a:pPr>
            <a:r>
              <a:rPr lang="en-US" dirty="0"/>
              <a:t>   (will send announcement in week 3)</a:t>
            </a:r>
          </a:p>
          <a:p>
            <a:pPr lvl="1"/>
            <a:endParaRPr lang="en-US" dirty="0"/>
          </a:p>
          <a:p>
            <a:r>
              <a:rPr lang="en-US" dirty="0"/>
              <a:t>Each student is also expected to </a:t>
            </a:r>
            <a:r>
              <a:rPr lang="en-US" dirty="0">
                <a:solidFill>
                  <a:srgbClr val="0000FF"/>
                </a:solidFill>
              </a:rPr>
              <a:t>prepare &amp; participate in class discussions</a:t>
            </a:r>
            <a:r>
              <a:rPr lang="en-US" dirty="0"/>
              <a:t> for all the papers</a:t>
            </a:r>
          </a:p>
          <a:p>
            <a:pPr lvl="1"/>
            <a:r>
              <a:rPr lang="en-US" dirty="0"/>
              <a:t>What do you like/dislike about the paper?</a:t>
            </a:r>
          </a:p>
          <a:p>
            <a:pPr lvl="1"/>
            <a:r>
              <a:rPr lang="en-US" dirty="0"/>
              <a:t>Any questions?</a:t>
            </a:r>
          </a:p>
          <a:p>
            <a:pPr lvl="1"/>
            <a:r>
              <a:rPr lang="en-US" dirty="0"/>
              <a:t>Post on canvas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07B0D-5AB2-9848-93E0-292B74F08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67013-DFFC-4352-B274-32112D0CCE1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50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mtClean="0">
            <a:latin typeface="Helvetica Neue Light" charset="0"/>
            <a:ea typeface="Helvetica Neue Light" charset="0"/>
            <a:cs typeface="Helvetica Neue Light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66669</TotalTime>
  <Words>3883</Words>
  <Application>Microsoft Macintosh PowerPoint</Application>
  <PresentationFormat>On-screen Show (4:3)</PresentationFormat>
  <Paragraphs>892</Paragraphs>
  <Slides>84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0" baseType="lpstr">
      <vt:lpstr>Arial</vt:lpstr>
      <vt:lpstr>Calibri</vt:lpstr>
      <vt:lpstr>Helvetica Neue</vt:lpstr>
      <vt:lpstr>Helvetica Neue Light</vt:lpstr>
      <vt:lpstr>Wingdings</vt:lpstr>
      <vt:lpstr>Office Theme</vt:lpstr>
      <vt:lpstr>CS282BR: Topics in Machine Learning Interpretability and Explainability</vt:lpstr>
      <vt:lpstr>Agenda</vt:lpstr>
      <vt:lpstr>Course Staff &amp; Office Hours</vt:lpstr>
      <vt:lpstr>Goals of this Course</vt:lpstr>
      <vt:lpstr>Course Overview and Prerequisites</vt:lpstr>
      <vt:lpstr>Structure of the Course</vt:lpstr>
      <vt:lpstr>Course Assessment</vt:lpstr>
      <vt:lpstr>Course Assessment: Homeworks</vt:lpstr>
      <vt:lpstr>Course Assessment:  Paper Presentations and Discussions</vt:lpstr>
      <vt:lpstr>Course Assessment:  Semester Project and Checkpoints</vt:lpstr>
      <vt:lpstr>Timeline for Assignments</vt:lpstr>
      <vt:lpstr>COURSE REGISTRATION</vt:lpstr>
      <vt:lpstr>Questions??</vt:lpstr>
      <vt:lpstr>My Research</vt:lpstr>
      <vt:lpstr>High-Stakes Decisions</vt:lpstr>
      <vt:lpstr>Overview of My Research</vt:lpstr>
      <vt:lpstr>Academic Research</vt:lpstr>
      <vt:lpstr>We are Hiring!!</vt:lpstr>
      <vt:lpstr>Questions??</vt:lpstr>
      <vt:lpstr>Real World Scenario: Bail Decision</vt:lpstr>
      <vt:lpstr>Bail Decision</vt:lpstr>
      <vt:lpstr>Bail Decision-Making as a Prediction Problem</vt:lpstr>
      <vt:lpstr>Our Experiment</vt:lpstr>
      <vt:lpstr>Real World Scenario:  Treatment Recommendation</vt:lpstr>
      <vt:lpstr>Treatment Recommendation</vt:lpstr>
      <vt:lpstr>Questions??</vt:lpstr>
      <vt:lpstr>Interpretable Classifiers Using Rules and Bayesian Analysis</vt:lpstr>
      <vt:lpstr>Contributions</vt:lpstr>
      <vt:lpstr>Motivation for Interpretability</vt:lpstr>
      <vt:lpstr>Motivation for Interpretability</vt:lpstr>
      <vt:lpstr>Prior Work: Defining and Measuring Interpretability</vt:lpstr>
      <vt:lpstr>Prior Work: Defining and Measuring Interpretability</vt:lpstr>
      <vt:lpstr>Lack of Rigor?</vt:lpstr>
      <vt:lpstr>What is Interpretability?</vt:lpstr>
      <vt:lpstr>When and Why Interpretability?</vt:lpstr>
      <vt:lpstr>When and Why Interpretability?</vt:lpstr>
      <vt:lpstr>Incompleteness: Illustrative Examples </vt:lpstr>
      <vt:lpstr>Incompleteness: Illustrative Examples </vt:lpstr>
      <vt:lpstr>Taxonomy of Interpretability Evaluation</vt:lpstr>
      <vt:lpstr>Application-grounded evaluation</vt:lpstr>
      <vt:lpstr>Human-grounded evaluation</vt:lpstr>
      <vt:lpstr>Functionally-grounded evaluation</vt:lpstr>
      <vt:lpstr>Open Problems: Design Issues</vt:lpstr>
      <vt:lpstr>Matrix Factorization: Netflix Problem</vt:lpstr>
      <vt:lpstr>Data-driven approach to  characterize interpretability</vt:lpstr>
      <vt:lpstr>Taxonomy based on applications/tasks</vt:lpstr>
      <vt:lpstr>Taxonomy based on applications/tasks</vt:lpstr>
      <vt:lpstr>Taxonomy based on methods</vt:lpstr>
      <vt:lpstr>Taxonomy based on methods</vt:lpstr>
      <vt:lpstr>Summary</vt:lpstr>
      <vt:lpstr>Questions??</vt:lpstr>
      <vt:lpstr>Let’s start the critique!</vt:lpstr>
      <vt:lpstr>The Mythos of Model Interpretability</vt:lpstr>
      <vt:lpstr>Contributions</vt:lpstr>
      <vt:lpstr>Motivation</vt:lpstr>
      <vt:lpstr>Prior Work: Motivations for Interpretability</vt:lpstr>
      <vt:lpstr>When is interpretability needed?</vt:lpstr>
      <vt:lpstr>Desiderata</vt:lpstr>
      <vt:lpstr>Desiderata: Trust</vt:lpstr>
      <vt:lpstr>Desiderata: Causality</vt:lpstr>
      <vt:lpstr>Desiderata: Transferability</vt:lpstr>
      <vt:lpstr>Desiderata: Informativeness</vt:lpstr>
      <vt:lpstr>Desiderata: Fair &amp; Ethical Decision Making</vt:lpstr>
      <vt:lpstr>Properties of Interpretable Models</vt:lpstr>
      <vt:lpstr>Transparency: Simulatability</vt:lpstr>
      <vt:lpstr>Transparency: Decomposability</vt:lpstr>
      <vt:lpstr>Algorithmic Transparency</vt:lpstr>
      <vt:lpstr>Post-hoc: Text Explanations</vt:lpstr>
      <vt:lpstr>Post-hoc: Visualization</vt:lpstr>
      <vt:lpstr>Post-hoc: Example Explanations</vt:lpstr>
      <vt:lpstr>Post-hoc: Local Explanations</vt:lpstr>
      <vt:lpstr>Claims about interpretability must  be qualified</vt:lpstr>
      <vt:lpstr>Transparency may be at odds with  broader objectives of AI</vt:lpstr>
      <vt:lpstr>Post-hoc interpretations can mislead</vt:lpstr>
      <vt:lpstr>Are linear models always more transparent than  deep neural networks?</vt:lpstr>
      <vt:lpstr>Summary</vt:lpstr>
      <vt:lpstr>Takeaways</vt:lpstr>
      <vt:lpstr>Questions??</vt:lpstr>
      <vt:lpstr>Let’s start the critique!</vt:lpstr>
      <vt:lpstr>Things to do!</vt:lpstr>
      <vt:lpstr>Course Participation Credit - Today</vt:lpstr>
      <vt:lpstr>Upcoming Deadlines</vt:lpstr>
      <vt:lpstr>Relevant Conferences to Explore</vt:lpstr>
      <vt:lpstr>Questions??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Jure Leskovec</dc:creator>
  <cp:lastModifiedBy>Lakkaraju, Himabindu</cp:lastModifiedBy>
  <cp:revision>4485</cp:revision>
  <cp:lastPrinted>2018-01-09T17:14:01Z</cp:lastPrinted>
  <dcterms:created xsi:type="dcterms:W3CDTF">2014-02-21T07:28:17Z</dcterms:created>
  <dcterms:modified xsi:type="dcterms:W3CDTF">2019-09-20T00:18:05Z</dcterms:modified>
</cp:coreProperties>
</file>